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24"/>
  </p:notesMasterIdLst>
  <p:sldIdLst>
    <p:sldId id="345" r:id="rId2"/>
    <p:sldId id="378" r:id="rId3"/>
    <p:sldId id="259" r:id="rId4"/>
    <p:sldId id="3405" r:id="rId5"/>
    <p:sldId id="3407" r:id="rId6"/>
    <p:sldId id="3408" r:id="rId7"/>
    <p:sldId id="3406" r:id="rId8"/>
    <p:sldId id="3410" r:id="rId9"/>
    <p:sldId id="3411" r:id="rId10"/>
    <p:sldId id="3415" r:id="rId11"/>
    <p:sldId id="3416" r:id="rId12"/>
    <p:sldId id="302" r:id="rId13"/>
    <p:sldId id="3418" r:id="rId14"/>
    <p:sldId id="3423" r:id="rId15"/>
    <p:sldId id="3422" r:id="rId16"/>
    <p:sldId id="3424" r:id="rId17"/>
    <p:sldId id="3425" r:id="rId18"/>
    <p:sldId id="3426" r:id="rId19"/>
    <p:sldId id="3421" r:id="rId20"/>
    <p:sldId id="3427" r:id="rId21"/>
    <p:sldId id="3419" r:id="rId22"/>
    <p:sldId id="342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759"/>
    <a:srgbClr val="DF2826"/>
    <a:srgbClr val="2E4365"/>
    <a:srgbClr val="3F5D8B"/>
    <a:srgbClr val="07598B"/>
    <a:srgbClr val="0970AF"/>
    <a:srgbClr val="48773C"/>
    <a:srgbClr val="185A7D"/>
    <a:srgbClr val="FFB600"/>
    <a:srgbClr val="091E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CDC7B9-18DA-47F9-A568-4731BB909CDD}" v="4" dt="2021-03-29T18:09:40.3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32"/>
    <p:restoredTop sz="94541"/>
  </p:normalViewPr>
  <p:slideViewPr>
    <p:cSldViewPr snapToGrid="0" snapToObjects="1">
      <p:cViewPr varScale="1">
        <p:scale>
          <a:sx n="124" d="100"/>
          <a:sy n="124" d="100"/>
        </p:scale>
        <p:origin x="20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89FAA-275F-B84D-BFB0-182F5AEAAF3D}" type="datetimeFigureOut">
              <a:rPr lang="en-US" smtClean="0"/>
              <a:t>5/5/21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52FAC-4612-0246-90EF-6443DAB885AF}" type="slidenum">
              <a:rPr lang="en-US" smtClean="0"/>
              <a:t>‹#›</a:t>
            </a:fld>
            <a:endParaRPr lang="en-US"/>
          </a:p>
        </p:txBody>
      </p:sp>
    </p:spTree>
    <p:extLst>
      <p:ext uri="{BB962C8B-B14F-4D97-AF65-F5344CB8AC3E}">
        <p14:creationId xmlns:p14="http://schemas.microsoft.com/office/powerpoint/2010/main" val="1927942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A52FAC-4612-0246-90EF-6443DAB885AF}" type="slidenum">
              <a:rPr lang="en-US" smtClean="0"/>
              <a:t>1</a:t>
            </a:fld>
            <a:endParaRPr lang="en-US"/>
          </a:p>
        </p:txBody>
      </p:sp>
    </p:spTree>
    <p:extLst>
      <p:ext uri="{BB962C8B-B14F-4D97-AF65-F5344CB8AC3E}">
        <p14:creationId xmlns:p14="http://schemas.microsoft.com/office/powerpoint/2010/main" val="327956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A52FAC-4612-0246-90EF-6443DAB885AF}" type="slidenum">
              <a:rPr lang="en-US" smtClean="0"/>
              <a:t>3</a:t>
            </a:fld>
            <a:endParaRPr lang="en-US"/>
          </a:p>
        </p:txBody>
      </p:sp>
    </p:spTree>
    <p:extLst>
      <p:ext uri="{BB962C8B-B14F-4D97-AF65-F5344CB8AC3E}">
        <p14:creationId xmlns:p14="http://schemas.microsoft.com/office/powerpoint/2010/main" val="79264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A52FAC-4612-0246-90EF-6443DAB885AF}" type="slidenum">
              <a:rPr lang="en-US" smtClean="0"/>
              <a:t>4</a:t>
            </a:fld>
            <a:endParaRPr lang="en-US"/>
          </a:p>
        </p:txBody>
      </p:sp>
    </p:spTree>
    <p:extLst>
      <p:ext uri="{BB962C8B-B14F-4D97-AF65-F5344CB8AC3E}">
        <p14:creationId xmlns:p14="http://schemas.microsoft.com/office/powerpoint/2010/main" val="372183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52FAC-4612-0246-90EF-6443DAB885AF}" type="slidenum">
              <a:rPr lang="en-US" smtClean="0"/>
              <a:t>8</a:t>
            </a:fld>
            <a:endParaRPr lang="en-US"/>
          </a:p>
        </p:txBody>
      </p:sp>
    </p:spTree>
    <p:extLst>
      <p:ext uri="{BB962C8B-B14F-4D97-AF65-F5344CB8AC3E}">
        <p14:creationId xmlns:p14="http://schemas.microsoft.com/office/powerpoint/2010/main" val="2202524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52FAC-4612-0246-90EF-6443DAB885AF}" type="slidenum">
              <a:rPr lang="en-US" smtClean="0"/>
              <a:t>12</a:t>
            </a:fld>
            <a:endParaRPr lang="en-US"/>
          </a:p>
        </p:txBody>
      </p:sp>
    </p:spTree>
    <p:extLst>
      <p:ext uri="{BB962C8B-B14F-4D97-AF65-F5344CB8AC3E}">
        <p14:creationId xmlns:p14="http://schemas.microsoft.com/office/powerpoint/2010/main" val="2940764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52FAC-4612-0246-90EF-6443DAB885AF}" type="slidenum">
              <a:rPr lang="en-US" smtClean="0"/>
              <a:t>22</a:t>
            </a:fld>
            <a:endParaRPr lang="en-US"/>
          </a:p>
        </p:txBody>
      </p:sp>
    </p:spTree>
    <p:extLst>
      <p:ext uri="{BB962C8B-B14F-4D97-AF65-F5344CB8AC3E}">
        <p14:creationId xmlns:p14="http://schemas.microsoft.com/office/powerpoint/2010/main" val="2490990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EB5F15-DBEA-5D4F-BAB2-75F902B2F7F4}" type="datetimeFigureOut">
              <a:rPr lang="en-US" smtClean="0"/>
              <a:t>5/5/21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C9B4-C61C-8544-8DA2-D44E57887084}" type="slidenum">
              <a:rPr lang="en-US" smtClean="0"/>
              <a:t>‹#›</a:t>
            </a:fld>
            <a:endParaRPr lang="en-US"/>
          </a:p>
        </p:txBody>
      </p:sp>
    </p:spTree>
    <p:extLst>
      <p:ext uri="{BB962C8B-B14F-4D97-AF65-F5344CB8AC3E}">
        <p14:creationId xmlns:p14="http://schemas.microsoft.com/office/powerpoint/2010/main" val="1288951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EB5F15-DBEA-5D4F-BAB2-75F902B2F7F4}" type="datetimeFigureOut">
              <a:rPr lang="en-US" smtClean="0"/>
              <a:t>5/5/21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C9B4-C61C-8544-8DA2-D44E57887084}" type="slidenum">
              <a:rPr lang="en-US" smtClean="0"/>
              <a:t>‹#›</a:t>
            </a:fld>
            <a:endParaRPr lang="en-US"/>
          </a:p>
        </p:txBody>
      </p:sp>
    </p:spTree>
    <p:extLst>
      <p:ext uri="{BB962C8B-B14F-4D97-AF65-F5344CB8AC3E}">
        <p14:creationId xmlns:p14="http://schemas.microsoft.com/office/powerpoint/2010/main" val="210340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EB5F15-DBEA-5D4F-BAB2-75F902B2F7F4}" type="datetimeFigureOut">
              <a:rPr lang="en-US" smtClean="0"/>
              <a:t>5/5/21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C9B4-C61C-8544-8DA2-D44E57887084}" type="slidenum">
              <a:rPr lang="en-US" smtClean="0"/>
              <a:t>‹#›</a:t>
            </a:fld>
            <a:endParaRPr lang="en-US"/>
          </a:p>
        </p:txBody>
      </p:sp>
    </p:spTree>
    <p:extLst>
      <p:ext uri="{BB962C8B-B14F-4D97-AF65-F5344CB8AC3E}">
        <p14:creationId xmlns:p14="http://schemas.microsoft.com/office/powerpoint/2010/main" val="1966692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FC3E7B-34FD-0B4A-A976-9EBD1E33EF9E}"/>
              </a:ext>
            </a:extLst>
          </p:cNvPr>
          <p:cNvSpPr>
            <a:spLocks noGrp="1"/>
          </p:cNvSpPr>
          <p:nvPr>
            <p:ph type="dt" sz="half" idx="10"/>
          </p:nvPr>
        </p:nvSpPr>
        <p:spPr/>
        <p:txBody>
          <a:bodyPr/>
          <a:lstStyle/>
          <a:p>
            <a:fld id="{4FEB5F15-DBEA-5D4F-BAB2-75F902B2F7F4}" type="datetimeFigureOut">
              <a:rPr lang="en-US" smtClean="0"/>
              <a:t>5/5/21</a:t>
            </a:fld>
            <a:endParaRPr lang="en-US"/>
          </a:p>
        </p:txBody>
      </p:sp>
      <p:sp>
        <p:nvSpPr>
          <p:cNvPr id="5" name="Footer Placeholder 4">
            <a:extLst>
              <a:ext uri="{FF2B5EF4-FFF2-40B4-BE49-F238E27FC236}">
                <a16:creationId xmlns:a16="http://schemas.microsoft.com/office/drawing/2014/main" id="{9E1D3783-B48A-8F45-8974-BA3F34E0C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88572F-8A44-514B-B7BC-55437948B9FF}"/>
              </a:ext>
            </a:extLst>
          </p:cNvPr>
          <p:cNvSpPr>
            <a:spLocks noGrp="1"/>
          </p:cNvSpPr>
          <p:nvPr>
            <p:ph type="sldNum" sz="quarter" idx="12"/>
          </p:nvPr>
        </p:nvSpPr>
        <p:spPr/>
        <p:txBody>
          <a:bodyPr/>
          <a:lstStyle/>
          <a:p>
            <a:fld id="{9F2FC9B4-C61C-8544-8DA2-D44E57887084}" type="slidenum">
              <a:rPr lang="en-US" smtClean="0"/>
              <a:t>‹#›</a:t>
            </a:fld>
            <a:endParaRPr lang="en-US"/>
          </a:p>
        </p:txBody>
      </p:sp>
    </p:spTree>
    <p:extLst>
      <p:ext uri="{BB962C8B-B14F-4D97-AF65-F5344CB8AC3E}">
        <p14:creationId xmlns:p14="http://schemas.microsoft.com/office/powerpoint/2010/main" val="275646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EB5F15-DBEA-5D4F-BAB2-75F902B2F7F4}" type="datetimeFigureOut">
              <a:rPr lang="en-US" smtClean="0"/>
              <a:t>5/5/21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C9B4-C61C-8544-8DA2-D44E57887084}" type="slidenum">
              <a:rPr lang="en-US" smtClean="0"/>
              <a:t>‹#›</a:t>
            </a:fld>
            <a:endParaRPr lang="en-US"/>
          </a:p>
        </p:txBody>
      </p:sp>
    </p:spTree>
    <p:extLst>
      <p:ext uri="{BB962C8B-B14F-4D97-AF65-F5344CB8AC3E}">
        <p14:creationId xmlns:p14="http://schemas.microsoft.com/office/powerpoint/2010/main" val="144673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EB5F15-DBEA-5D4F-BAB2-75F902B2F7F4}" type="datetimeFigureOut">
              <a:rPr lang="en-US" smtClean="0"/>
              <a:t>5/5/21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C9B4-C61C-8544-8DA2-D44E57887084}" type="slidenum">
              <a:rPr lang="en-US" smtClean="0"/>
              <a:t>‹#›</a:t>
            </a:fld>
            <a:endParaRPr lang="en-US"/>
          </a:p>
        </p:txBody>
      </p:sp>
    </p:spTree>
    <p:extLst>
      <p:ext uri="{BB962C8B-B14F-4D97-AF65-F5344CB8AC3E}">
        <p14:creationId xmlns:p14="http://schemas.microsoft.com/office/powerpoint/2010/main" val="99790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EB5F15-DBEA-5D4F-BAB2-75F902B2F7F4}" type="datetimeFigureOut">
              <a:rPr lang="en-US" smtClean="0"/>
              <a:t>5/5/21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C9B4-C61C-8544-8DA2-D44E57887084}" type="slidenum">
              <a:rPr lang="en-US" smtClean="0"/>
              <a:t>‹#›</a:t>
            </a:fld>
            <a:endParaRPr lang="en-US"/>
          </a:p>
        </p:txBody>
      </p:sp>
    </p:spTree>
    <p:extLst>
      <p:ext uri="{BB962C8B-B14F-4D97-AF65-F5344CB8AC3E}">
        <p14:creationId xmlns:p14="http://schemas.microsoft.com/office/powerpoint/2010/main" val="3122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EB5F15-DBEA-5D4F-BAB2-75F902B2F7F4}" type="datetimeFigureOut">
              <a:rPr lang="en-US" smtClean="0"/>
              <a:t>5/5/21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C9B4-C61C-8544-8DA2-D44E57887084}" type="slidenum">
              <a:rPr lang="en-US" smtClean="0"/>
              <a:t>‹#›</a:t>
            </a:fld>
            <a:endParaRPr lang="en-US"/>
          </a:p>
        </p:txBody>
      </p:sp>
    </p:spTree>
    <p:extLst>
      <p:ext uri="{BB962C8B-B14F-4D97-AF65-F5344CB8AC3E}">
        <p14:creationId xmlns:p14="http://schemas.microsoft.com/office/powerpoint/2010/main" val="170152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EB5F15-DBEA-5D4F-BAB2-75F902B2F7F4}" type="datetimeFigureOut">
              <a:rPr lang="en-US" smtClean="0"/>
              <a:t>5/5/21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C9B4-C61C-8544-8DA2-D44E57887084}" type="slidenum">
              <a:rPr lang="en-US" smtClean="0"/>
              <a:t>‹#›</a:t>
            </a:fld>
            <a:endParaRPr lang="en-US"/>
          </a:p>
        </p:txBody>
      </p:sp>
    </p:spTree>
    <p:extLst>
      <p:ext uri="{BB962C8B-B14F-4D97-AF65-F5344CB8AC3E}">
        <p14:creationId xmlns:p14="http://schemas.microsoft.com/office/powerpoint/2010/main" val="385521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B5F15-DBEA-5D4F-BAB2-75F902B2F7F4}" type="datetimeFigureOut">
              <a:rPr lang="en-US" smtClean="0"/>
              <a:t>5/5/21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C9B4-C61C-8544-8DA2-D44E57887084}" type="slidenum">
              <a:rPr lang="en-US" smtClean="0"/>
              <a:t>‹#›</a:t>
            </a:fld>
            <a:endParaRPr lang="en-US"/>
          </a:p>
        </p:txBody>
      </p:sp>
    </p:spTree>
    <p:extLst>
      <p:ext uri="{BB962C8B-B14F-4D97-AF65-F5344CB8AC3E}">
        <p14:creationId xmlns:p14="http://schemas.microsoft.com/office/powerpoint/2010/main" val="237600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EB5F15-DBEA-5D4F-BAB2-75F902B2F7F4}" type="datetimeFigureOut">
              <a:rPr lang="en-US" smtClean="0"/>
              <a:t>5/5/21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C9B4-C61C-8544-8DA2-D44E57887084}" type="slidenum">
              <a:rPr lang="en-US" smtClean="0"/>
              <a:t>‹#›</a:t>
            </a:fld>
            <a:endParaRPr lang="en-US"/>
          </a:p>
        </p:txBody>
      </p:sp>
    </p:spTree>
    <p:extLst>
      <p:ext uri="{BB962C8B-B14F-4D97-AF65-F5344CB8AC3E}">
        <p14:creationId xmlns:p14="http://schemas.microsoft.com/office/powerpoint/2010/main" val="2775535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EB5F15-DBEA-5D4F-BAB2-75F902B2F7F4}" type="datetimeFigureOut">
              <a:rPr lang="en-US" smtClean="0"/>
              <a:t>5/5/21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C9B4-C61C-8544-8DA2-D44E57887084}" type="slidenum">
              <a:rPr lang="en-US" smtClean="0"/>
              <a:t>‹#›</a:t>
            </a:fld>
            <a:endParaRPr lang="en-US"/>
          </a:p>
        </p:txBody>
      </p:sp>
    </p:spTree>
    <p:extLst>
      <p:ext uri="{BB962C8B-B14F-4D97-AF65-F5344CB8AC3E}">
        <p14:creationId xmlns:p14="http://schemas.microsoft.com/office/powerpoint/2010/main" val="396176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B5F15-DBEA-5D4F-BAB2-75F902B2F7F4}" type="datetimeFigureOut">
              <a:rPr lang="en-US" smtClean="0"/>
              <a:t>5/5/21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FC9B4-C61C-8544-8DA2-D44E57887084}" type="slidenum">
              <a:rPr lang="en-US" smtClean="0"/>
              <a:t>‹#›</a:t>
            </a:fld>
            <a:endParaRPr lang="en-US"/>
          </a:p>
        </p:txBody>
      </p:sp>
    </p:spTree>
    <p:extLst>
      <p:ext uri="{BB962C8B-B14F-4D97-AF65-F5344CB8AC3E}">
        <p14:creationId xmlns:p14="http://schemas.microsoft.com/office/powerpoint/2010/main" val="309185639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4.svg"/></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8.jpe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mtc.gov.on.ca/en/Reconnecting_Ontarians.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7AEB3A8-3A2F-3A48-8413-5754859779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22" name="TextBox 21">
            <a:extLst>
              <a:ext uri="{FF2B5EF4-FFF2-40B4-BE49-F238E27FC236}">
                <a16:creationId xmlns:a16="http://schemas.microsoft.com/office/drawing/2014/main" id="{2159E7FC-2553-D34C-8CDD-D382D84B9285}"/>
              </a:ext>
            </a:extLst>
          </p:cNvPr>
          <p:cNvSpPr txBox="1"/>
          <p:nvPr/>
        </p:nvSpPr>
        <p:spPr>
          <a:xfrm>
            <a:off x="3164728" y="3496688"/>
            <a:ext cx="4842837" cy="1142877"/>
          </a:xfrm>
          <a:prstGeom prst="rect">
            <a:avLst/>
          </a:prstGeom>
          <a:noFill/>
          <a:effectLst>
            <a:outerShdw blurRad="165100" dist="38100" dir="2700000" algn="tl" rotWithShape="0">
              <a:prstClr val="black">
                <a:alpha val="40000"/>
              </a:prstClr>
            </a:outerShdw>
          </a:effectLst>
        </p:spPr>
        <p:txBody>
          <a:bodyPr wrap="square" rtlCol="0">
            <a:spAutoFit/>
          </a:bodyPr>
          <a:lstStyle/>
          <a:p>
            <a:pPr>
              <a:lnSpc>
                <a:spcPct val="70000"/>
              </a:lnSpc>
            </a:pPr>
            <a:r>
              <a:rPr lang="en-US" sz="2400" b="1" dirty="0">
                <a:solidFill>
                  <a:schemeClr val="bg1"/>
                </a:solidFill>
                <a:latin typeface="Arial Black" panose="020B0604020202020204" pitchFamily="34" charset="0"/>
                <a:cs typeface="Arial Black" panose="020B0604020202020204" pitchFamily="34" charset="0"/>
              </a:rPr>
              <a:t>Attracting Domestic Tourists to Resource Based Tourism Establishments in Northern Ontario</a:t>
            </a:r>
          </a:p>
        </p:txBody>
      </p:sp>
      <p:sp>
        <p:nvSpPr>
          <p:cNvPr id="24" name="Rectangle 23">
            <a:extLst>
              <a:ext uri="{FF2B5EF4-FFF2-40B4-BE49-F238E27FC236}">
                <a16:creationId xmlns:a16="http://schemas.microsoft.com/office/drawing/2014/main" id="{DC184770-AAF0-9142-92C2-2E0B5624609A}"/>
              </a:ext>
            </a:extLst>
          </p:cNvPr>
          <p:cNvSpPr/>
          <p:nvPr/>
        </p:nvSpPr>
        <p:spPr>
          <a:xfrm>
            <a:off x="1970117" y="0"/>
            <a:ext cx="5203765" cy="469905"/>
          </a:xfrm>
          <a:prstGeom prst="rect">
            <a:avLst/>
          </a:prstGeom>
          <a:solidFill>
            <a:srgbClr val="DF2826"/>
          </a:solidFill>
          <a:ln w="25400">
            <a:noFill/>
          </a:ln>
        </p:spPr>
        <p:txBody>
          <a:bodyPr wrap="square" lIns="180000" tIns="144000" rIns="180000" bIns="108000">
            <a:spAutoFit/>
          </a:bodyPr>
          <a:lstStyle/>
          <a:p>
            <a:pPr algn="ctr"/>
            <a:r>
              <a:rPr lang="en-CA" sz="1400" spc="300" dirty="0">
                <a:solidFill>
                  <a:schemeClr val="bg1"/>
                </a:solidFill>
                <a:latin typeface="Arial" panose="020B0604020202020204" pitchFamily="34" charset="0"/>
                <a:ea typeface="Calibri" panose="020F0502020204030204" pitchFamily="34" charset="0"/>
                <a:cs typeface="Arial" panose="020B0604020202020204" pitchFamily="34" charset="0"/>
              </a:rPr>
              <a:t>2021 U.S. / CANADA BORDER CLOSURE</a:t>
            </a:r>
            <a:endParaRPr lang="en-US" sz="1400" spc="3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6D27B9B-86D1-7942-A8F9-BA5DD4D315A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208020" y="3438610"/>
            <a:ext cx="1288983" cy="910565"/>
          </a:xfrm>
          <a:prstGeom prst="rect">
            <a:avLst/>
          </a:prstGeom>
        </p:spPr>
      </p:pic>
      <p:sp>
        <p:nvSpPr>
          <p:cNvPr id="2" name="Rectangle 1">
            <a:extLst>
              <a:ext uri="{FF2B5EF4-FFF2-40B4-BE49-F238E27FC236}">
                <a16:creationId xmlns:a16="http://schemas.microsoft.com/office/drawing/2014/main" id="{83CEB4D9-09D9-754C-B1A5-2754E6CEFA3D}"/>
              </a:ext>
            </a:extLst>
          </p:cNvPr>
          <p:cNvSpPr/>
          <p:nvPr/>
        </p:nvSpPr>
        <p:spPr>
          <a:xfrm>
            <a:off x="2790955" y="3438610"/>
            <a:ext cx="65129" cy="1142877"/>
          </a:xfrm>
          <a:prstGeom prst="rect">
            <a:avLst/>
          </a:prstGeom>
          <a:solidFill>
            <a:srgbClr val="DF2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FE9921B-602B-7B4A-BDF8-EF956EC8FFCC}"/>
              </a:ext>
            </a:extLst>
          </p:cNvPr>
          <p:cNvSpPr/>
          <p:nvPr/>
        </p:nvSpPr>
        <p:spPr>
          <a:xfrm>
            <a:off x="1136433" y="4795860"/>
            <a:ext cx="6825865" cy="738664"/>
          </a:xfrm>
          <a:prstGeom prst="rect">
            <a:avLst/>
          </a:prstGeom>
        </p:spPr>
        <p:txBody>
          <a:bodyPr wrap="square">
            <a:spAutoFit/>
          </a:bodyPr>
          <a:lstStyle/>
          <a:p>
            <a:r>
              <a:rPr lang="en-CA" sz="1400" i="1" kern="1400" dirty="0">
                <a:solidFill>
                  <a:schemeClr val="bg1"/>
                </a:solidFill>
                <a:latin typeface="+mj-lt"/>
                <a:ea typeface="Times New Roman" panose="02020603050405020304" pitchFamily="18" charset="0"/>
                <a:cs typeface="Times New Roman" panose="02020603050405020304" pitchFamily="18" charset="0"/>
              </a:rPr>
              <a:t>In light of COVID-19 and the continued closure of the U.S./Canada border, DNO contracted the services of Campbell Consulting to come up with short and long-term considerations to attract domestic travellers to Northern Ontario Resource Based Tourism Operators. </a:t>
            </a:r>
            <a:endParaRPr lang="en-CA" sz="2800" i="1" kern="1400" dirty="0">
              <a:solidFill>
                <a:schemeClr val="bg1"/>
              </a:solidFill>
              <a:effectLst/>
              <a:latin typeface="+mj-lt"/>
              <a:ea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35B855EC-D54B-524A-A806-D40566173DE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73882" y="5987923"/>
            <a:ext cx="1280267" cy="512107"/>
          </a:xfrm>
          <a:prstGeom prst="rect">
            <a:avLst/>
          </a:prstGeom>
        </p:spPr>
      </p:pic>
      <p:sp>
        <p:nvSpPr>
          <p:cNvPr id="17" name="Rectangle 16">
            <a:extLst>
              <a:ext uri="{FF2B5EF4-FFF2-40B4-BE49-F238E27FC236}">
                <a16:creationId xmlns:a16="http://schemas.microsoft.com/office/drawing/2014/main" id="{247B52AD-7612-E647-9090-A1DADA03A14B}"/>
              </a:ext>
            </a:extLst>
          </p:cNvPr>
          <p:cNvSpPr/>
          <p:nvPr/>
        </p:nvSpPr>
        <p:spPr>
          <a:xfrm>
            <a:off x="3084603" y="6105478"/>
            <a:ext cx="6703900" cy="276999"/>
          </a:xfrm>
          <a:prstGeom prst="rect">
            <a:avLst/>
          </a:prstGeom>
        </p:spPr>
        <p:txBody>
          <a:bodyPr wrap="square">
            <a:spAutoFit/>
          </a:bodyPr>
          <a:lstStyle/>
          <a:p>
            <a:r>
              <a:rPr lang="en-CA" sz="1200" b="1" kern="1400" dirty="0" err="1">
                <a:solidFill>
                  <a:schemeClr val="bg1"/>
                </a:solidFill>
                <a:ea typeface="Times New Roman" panose="02020603050405020304" pitchFamily="18" charset="0"/>
                <a:cs typeface="Times New Roman" panose="02020603050405020304" pitchFamily="18" charset="0"/>
              </a:rPr>
              <a:t>www.destinationnorthernontario.ca</a:t>
            </a:r>
            <a:endParaRPr lang="en-CA" sz="2400" b="1" kern="1400" dirty="0">
              <a:solidFill>
                <a:schemeClr val="bg1"/>
              </a:solidFill>
              <a:effectLst/>
              <a:ea typeface="Times New Roman" panose="02020603050405020304" pitchFamily="18" charset="0"/>
              <a:cs typeface="Times New Roman" panose="02020603050405020304" pitchFamily="18" charset="0"/>
            </a:endParaRPr>
          </a:p>
        </p:txBody>
      </p:sp>
      <p:pic>
        <p:nvPicPr>
          <p:cNvPr id="4" name="Picture 3" descr="Text&#10;&#10;Description automatically generated with low confidence">
            <a:extLst>
              <a:ext uri="{FF2B5EF4-FFF2-40B4-BE49-F238E27FC236}">
                <a16:creationId xmlns:a16="http://schemas.microsoft.com/office/drawing/2014/main" id="{CB236A0B-6597-F843-8885-7A5970844D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8600" y="5859515"/>
            <a:ext cx="1391517" cy="673495"/>
          </a:xfrm>
          <a:prstGeom prst="rect">
            <a:avLst/>
          </a:prstGeom>
        </p:spPr>
      </p:pic>
    </p:spTree>
    <p:extLst>
      <p:ext uri="{BB962C8B-B14F-4D97-AF65-F5344CB8AC3E}">
        <p14:creationId xmlns:p14="http://schemas.microsoft.com/office/powerpoint/2010/main" val="525247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36F36C-A5F7-DA4F-8FD2-F91920856BF1}"/>
              </a:ext>
            </a:extLst>
          </p:cNvPr>
          <p:cNvSpPr/>
          <p:nvPr/>
        </p:nvSpPr>
        <p:spPr>
          <a:xfrm rot="5400000">
            <a:off x="1937759" y="-873252"/>
            <a:ext cx="994507" cy="2741011"/>
          </a:xfrm>
          <a:prstGeom prst="rect">
            <a:avLst/>
          </a:prstGeom>
          <a:solidFill>
            <a:srgbClr val="DF2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3F8DAB3-5530-144A-A6B9-AA5D219CE7F5}"/>
              </a:ext>
            </a:extLst>
          </p:cNvPr>
          <p:cNvSpPr/>
          <p:nvPr/>
        </p:nvSpPr>
        <p:spPr>
          <a:xfrm>
            <a:off x="1225872" y="133153"/>
            <a:ext cx="2741010" cy="746903"/>
          </a:xfrm>
          <a:prstGeom prst="rect">
            <a:avLst/>
          </a:prstGeom>
          <a:noFill/>
          <a:ln w="25400">
            <a:noFill/>
          </a:ln>
        </p:spPr>
        <p:txBody>
          <a:bodyPr wrap="square" lIns="180000" tIns="144000" rIns="180000" bIns="108000">
            <a:spAutoFit/>
          </a:bodyPr>
          <a:lstStyle/>
          <a:p>
            <a:r>
              <a:rPr lang="en-CA" sz="1600" b="1" spc="300" dirty="0">
                <a:solidFill>
                  <a:schemeClr val="bg1"/>
                </a:solidFill>
                <a:latin typeface="Arial" panose="020B0604020202020204" pitchFamily="34" charset="0"/>
                <a:ea typeface="Calibri" panose="020F0502020204030204" pitchFamily="34" charset="0"/>
                <a:cs typeface="Arial" panose="020B0604020202020204" pitchFamily="34" charset="0"/>
              </a:rPr>
              <a:t>LONG TERM CONSIDERATION</a:t>
            </a:r>
            <a:endParaRPr lang="en-US" sz="1600" b="1" spc="300" dirty="0">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3ABB40DF-CB7B-784E-82DB-B7EED40693CA}"/>
              </a:ext>
            </a:extLst>
          </p:cNvPr>
          <p:cNvSpPr/>
          <p:nvPr/>
        </p:nvSpPr>
        <p:spPr>
          <a:xfrm>
            <a:off x="997272" y="1443953"/>
            <a:ext cx="5533447" cy="557460"/>
          </a:xfrm>
          <a:prstGeom prst="rect">
            <a:avLst/>
          </a:prstGeom>
          <a:noFill/>
        </p:spPr>
        <p:txBody>
          <a:bodyPr vert="horz" wrap="square" lIns="90000" tIns="90000" rIns="90000" bIns="90000" anchor="t" anchorCtr="0">
            <a:noAutofit/>
          </a:bodyPr>
          <a:lstStyle/>
          <a:p>
            <a:r>
              <a:rPr lang="en-CA" b="1" dirty="0">
                <a:solidFill>
                  <a:srgbClr val="545759"/>
                </a:solidFill>
                <a:latin typeface="Arial Black" panose="020B0604020202020204" pitchFamily="34" charset="0"/>
                <a:cs typeface="Arial Black" panose="020B0604020202020204" pitchFamily="34" charset="0"/>
              </a:rPr>
              <a:t>NOHFC Resource Based Tourism Program</a:t>
            </a:r>
          </a:p>
          <a:p>
            <a:pPr lvl="0">
              <a:lnSpc>
                <a:spcPct val="90000"/>
              </a:lnSpc>
              <a:spcAft>
                <a:spcPts val="800"/>
              </a:spcAft>
              <a:buClr>
                <a:srgbClr val="DF2826"/>
              </a:buClr>
              <a:tabLst>
                <a:tab pos="568325" algn="l"/>
              </a:tabLst>
            </a:pPr>
            <a:endParaRPr lang="en-CA" b="1" dirty="0">
              <a:solidFill>
                <a:srgbClr val="545759"/>
              </a:solidFill>
              <a:latin typeface="Arial Black" panose="020B0604020202020204" pitchFamily="34" charset="0"/>
              <a:ea typeface="Calibri" panose="020F0502020204030204" pitchFamily="34" charset="0"/>
              <a:cs typeface="Arial Black" panose="020B0604020202020204" pitchFamily="34" charset="0"/>
            </a:endParaRPr>
          </a:p>
          <a:p>
            <a:pPr lvl="0">
              <a:spcAft>
                <a:spcPts val="800"/>
              </a:spcAft>
              <a:buClr>
                <a:srgbClr val="185A7D"/>
              </a:buClr>
              <a:tabLst>
                <a:tab pos="568325" algn="l"/>
              </a:tabLst>
            </a:pPr>
            <a:endParaRPr lang="en-CA" b="1" dirty="0">
              <a:solidFill>
                <a:srgbClr val="545759"/>
              </a:solidFill>
              <a:latin typeface="Arial Black" panose="020B0604020202020204" pitchFamily="34" charset="0"/>
              <a:ea typeface="Calibri" panose="020F0502020204030204" pitchFamily="34" charset="0"/>
              <a:cs typeface="Arial Black" panose="020B0604020202020204" pitchFamily="34" charset="0"/>
            </a:endParaRPr>
          </a:p>
        </p:txBody>
      </p:sp>
      <p:sp>
        <p:nvSpPr>
          <p:cNvPr id="18" name="Rectangle 17">
            <a:extLst>
              <a:ext uri="{FF2B5EF4-FFF2-40B4-BE49-F238E27FC236}">
                <a16:creationId xmlns:a16="http://schemas.microsoft.com/office/drawing/2014/main" id="{7E63B070-14D7-6A42-8D60-93ABF1D82175}"/>
              </a:ext>
            </a:extLst>
          </p:cNvPr>
          <p:cNvSpPr/>
          <p:nvPr/>
        </p:nvSpPr>
        <p:spPr>
          <a:xfrm rot="5400000">
            <a:off x="40628" y="-40629"/>
            <a:ext cx="994507" cy="1075766"/>
          </a:xfrm>
          <a:prstGeom prst="rect">
            <a:avLst/>
          </a:prstGeom>
          <a:solidFill>
            <a:srgbClr val="54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B6F1086-5BC5-774C-994C-23D0F3C5E644}"/>
              </a:ext>
            </a:extLst>
          </p:cNvPr>
          <p:cNvSpPr/>
          <p:nvPr/>
        </p:nvSpPr>
        <p:spPr>
          <a:xfrm>
            <a:off x="96320" y="146600"/>
            <a:ext cx="900952" cy="685348"/>
          </a:xfrm>
          <a:prstGeom prst="rect">
            <a:avLst/>
          </a:prstGeom>
          <a:noFill/>
          <a:ln w="25400">
            <a:noFill/>
          </a:ln>
        </p:spPr>
        <p:txBody>
          <a:bodyPr wrap="square" lIns="180000" tIns="144000" rIns="180000" bIns="108000">
            <a:spAutoFit/>
          </a:bodyPr>
          <a:lstStyle/>
          <a:p>
            <a:r>
              <a:rPr lang="en-CA" sz="2800" b="1" dirty="0">
                <a:solidFill>
                  <a:schemeClr val="bg1"/>
                </a:solidFill>
                <a:latin typeface="Arial" panose="020B0604020202020204" pitchFamily="34" charset="0"/>
                <a:ea typeface="Calibri" panose="020F0502020204030204" pitchFamily="34" charset="0"/>
                <a:cs typeface="Arial" panose="020B0604020202020204" pitchFamily="34" charset="0"/>
              </a:rPr>
              <a:t>2.0</a:t>
            </a:r>
            <a:endParaRPr lang="en-US" sz="28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ACB9691-BB9F-514F-A2E6-A5889FF217AC}"/>
              </a:ext>
            </a:extLst>
          </p:cNvPr>
          <p:cNvPicPr>
            <a:picLocks noChangeAspect="1"/>
          </p:cNvPicPr>
          <p:nvPr/>
        </p:nvPicPr>
        <p:blipFill>
          <a:blip r:embed="rId2"/>
          <a:srcRect/>
          <a:stretch/>
        </p:blipFill>
        <p:spPr>
          <a:xfrm>
            <a:off x="1075765" y="2406651"/>
            <a:ext cx="1979922" cy="801396"/>
          </a:xfrm>
          <a:prstGeom prst="rect">
            <a:avLst/>
          </a:prstGeom>
        </p:spPr>
      </p:pic>
      <p:sp>
        <p:nvSpPr>
          <p:cNvPr id="16" name="Rectangle 15">
            <a:extLst>
              <a:ext uri="{FF2B5EF4-FFF2-40B4-BE49-F238E27FC236}">
                <a16:creationId xmlns:a16="http://schemas.microsoft.com/office/drawing/2014/main" id="{BF9AE0E5-DEB2-BB4C-9FDC-A90F865EC38E}"/>
              </a:ext>
            </a:extLst>
          </p:cNvPr>
          <p:cNvSpPr/>
          <p:nvPr/>
        </p:nvSpPr>
        <p:spPr>
          <a:xfrm>
            <a:off x="3353711" y="1992220"/>
            <a:ext cx="4472235" cy="2145203"/>
          </a:xfrm>
          <a:prstGeom prst="rect">
            <a:avLst/>
          </a:prstGeom>
        </p:spPr>
        <p:txBody>
          <a:bodyPr wrap="square">
            <a:spAutoFit/>
          </a:bodyPr>
          <a:lstStyle/>
          <a:p>
            <a:pPr lvl="0">
              <a:lnSpc>
                <a:spcPct val="90000"/>
              </a:lnSpc>
              <a:spcAft>
                <a:spcPts val="800"/>
              </a:spcAft>
              <a:buClr>
                <a:srgbClr val="DF2826"/>
              </a:buClr>
              <a:tabLst>
                <a:tab pos="568325" algn="l"/>
              </a:tabLst>
            </a:pPr>
            <a:r>
              <a:rPr lang="en-CA" sz="14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Government must empower the recovery and growth of the tourism industry in Northern Ontario by developing a sector specific stand-alone funding program for resource-based tourism businesses. </a:t>
            </a:r>
          </a:p>
          <a:p>
            <a:pPr lvl="0">
              <a:lnSpc>
                <a:spcPct val="90000"/>
              </a:lnSpc>
              <a:spcAft>
                <a:spcPts val="800"/>
              </a:spcAft>
              <a:buClr>
                <a:srgbClr val="DF2826"/>
              </a:buClr>
              <a:tabLst>
                <a:tab pos="568325" algn="l"/>
              </a:tabLst>
            </a:pPr>
            <a:r>
              <a:rPr lang="en-CA" sz="14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Federal and Provincial programs exist for agriculture, forestry and mining in Northern Ontario but there is not an exclusive program for the tourism sector. </a:t>
            </a:r>
          </a:p>
          <a:p>
            <a:pPr lvl="0">
              <a:lnSpc>
                <a:spcPct val="90000"/>
              </a:lnSpc>
              <a:spcAft>
                <a:spcPts val="800"/>
              </a:spcAft>
              <a:buClr>
                <a:srgbClr val="DF2826"/>
              </a:buClr>
              <a:tabLst>
                <a:tab pos="568325" algn="l"/>
              </a:tabLst>
            </a:pPr>
            <a:endParaRPr lang="en-CA" sz="1400" b="1"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a:p>
            <a:pPr lvl="0">
              <a:lnSpc>
                <a:spcPct val="90000"/>
              </a:lnSpc>
              <a:spcAft>
                <a:spcPts val="800"/>
              </a:spcAft>
              <a:buClr>
                <a:srgbClr val="DF2826"/>
              </a:buClr>
              <a:tabLst>
                <a:tab pos="568325" algn="l"/>
              </a:tabLst>
            </a:pPr>
            <a:endParaRPr lang="en-CA" sz="1400"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35A2295C-38E8-CC4B-98C8-A2CB388ABDCD}"/>
              </a:ext>
            </a:extLst>
          </p:cNvPr>
          <p:cNvSpPr/>
          <p:nvPr/>
        </p:nvSpPr>
        <p:spPr>
          <a:xfrm>
            <a:off x="997272" y="3649954"/>
            <a:ext cx="6828674" cy="2985433"/>
          </a:xfrm>
          <a:prstGeom prst="rect">
            <a:avLst/>
          </a:prstGeom>
        </p:spPr>
        <p:txBody>
          <a:bodyPr wrap="square">
            <a:spAutoFit/>
          </a:bodyPr>
          <a:lstStyle/>
          <a:p>
            <a:pPr lvl="0">
              <a:spcAft>
                <a:spcPts val="800"/>
              </a:spcAft>
              <a:buClr>
                <a:srgbClr val="DF2826"/>
              </a:buClr>
              <a:tabLst>
                <a:tab pos="568325" algn="l"/>
              </a:tabLst>
            </a:pPr>
            <a:r>
              <a:rPr lang="en-CA" sz="1200" dirty="0">
                <a:solidFill>
                  <a:srgbClr val="545759"/>
                </a:solidFill>
                <a:latin typeface="Calibri" panose="020F0502020204030204" pitchFamily="34" charset="0"/>
                <a:ea typeface="Calibri" panose="020F0502020204030204" pitchFamily="34" charset="0"/>
                <a:cs typeface="Times New Roman" panose="02020603050405020304" pitchFamily="18" charset="0"/>
              </a:rPr>
              <a:t>The last government program to directly assist the resource-based tourism sector was the Resource Based Tourism Diversification Program. The program was created as a result of the spring bear hunt cancellation in 1999 with funding to support operators moving from traditional hunting and fishing vacations to developing eco-tourism vacations. Program prerequisites required operators to declare they would not pursue legal action against the province of Ontario for lost revenue from the cancellation of the spring bear hunt. The program saw less than 100 applications with less than 25 operators receiving funding.</a:t>
            </a:r>
          </a:p>
          <a:p>
            <a:pPr lvl="0">
              <a:spcAft>
                <a:spcPts val="800"/>
              </a:spcAft>
              <a:buClr>
                <a:srgbClr val="DF2826"/>
              </a:buClr>
              <a:tabLst>
                <a:tab pos="568325" algn="l"/>
              </a:tabLst>
            </a:pPr>
            <a:r>
              <a:rPr lang="en-CA" sz="1200" dirty="0">
                <a:solidFill>
                  <a:srgbClr val="545759"/>
                </a:solidFill>
                <a:latin typeface="Calibri" panose="020F0502020204030204" pitchFamily="34" charset="0"/>
                <a:ea typeface="Calibri" panose="020F0502020204030204" pitchFamily="34" charset="0"/>
                <a:cs typeface="Times New Roman" panose="02020603050405020304" pitchFamily="18" charset="0"/>
              </a:rPr>
              <a:t>The Northern Ontario Heritage Fund Corporation released new programming February 2021, within the suite of programs are two sector specific programs for film and agriculture in Northern Ontario.  This sets precedence supporting a specific sector in Northern Ontario. Why can't they create a program for the Resource-Based Tourism Industry? </a:t>
            </a:r>
          </a:p>
          <a:p>
            <a:pPr lvl="0">
              <a:spcAft>
                <a:spcPts val="800"/>
              </a:spcAft>
              <a:buClr>
                <a:srgbClr val="DF2826"/>
              </a:buClr>
              <a:tabLst>
                <a:tab pos="568325" algn="l"/>
              </a:tabLst>
            </a:pPr>
            <a:r>
              <a:rPr lang="en-CA" sz="1200" dirty="0">
                <a:solidFill>
                  <a:srgbClr val="545759"/>
                </a:solidFill>
                <a:latin typeface="Calibri" panose="020F0502020204030204" pitchFamily="34" charset="0"/>
                <a:ea typeface="Calibri" panose="020F0502020204030204" pitchFamily="34" charset="0"/>
                <a:cs typeface="Times New Roman" panose="02020603050405020304" pitchFamily="18" charset="0"/>
              </a:rPr>
              <a:t>Lobby NOHFC to create a grant program providing resource-based tourism operators in Northern Ontario with funding greater than 50%.  Tourism operators do not have the financial ability to support the current 50% requirement.</a:t>
            </a:r>
          </a:p>
          <a:p>
            <a:pPr lvl="0">
              <a:spcAft>
                <a:spcPts val="800"/>
              </a:spcAft>
              <a:buClr>
                <a:srgbClr val="DF2826"/>
              </a:buClr>
              <a:tabLst>
                <a:tab pos="568325" algn="l"/>
              </a:tabLst>
            </a:pPr>
            <a:endParaRPr lang="en-CA" sz="1200"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982405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36F36C-A5F7-DA4F-8FD2-F91920856BF1}"/>
              </a:ext>
            </a:extLst>
          </p:cNvPr>
          <p:cNvSpPr/>
          <p:nvPr/>
        </p:nvSpPr>
        <p:spPr>
          <a:xfrm rot="5400000">
            <a:off x="1937759" y="-873252"/>
            <a:ext cx="994507" cy="2741011"/>
          </a:xfrm>
          <a:prstGeom prst="rect">
            <a:avLst/>
          </a:prstGeom>
          <a:solidFill>
            <a:srgbClr val="DF2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3F8DAB3-5530-144A-A6B9-AA5D219CE7F5}"/>
              </a:ext>
            </a:extLst>
          </p:cNvPr>
          <p:cNvSpPr/>
          <p:nvPr/>
        </p:nvSpPr>
        <p:spPr>
          <a:xfrm>
            <a:off x="1225872" y="133153"/>
            <a:ext cx="2741010" cy="746903"/>
          </a:xfrm>
          <a:prstGeom prst="rect">
            <a:avLst/>
          </a:prstGeom>
          <a:noFill/>
          <a:ln w="25400">
            <a:noFill/>
          </a:ln>
        </p:spPr>
        <p:txBody>
          <a:bodyPr wrap="square" lIns="180000" tIns="144000" rIns="180000" bIns="108000">
            <a:spAutoFit/>
          </a:bodyPr>
          <a:lstStyle/>
          <a:p>
            <a:r>
              <a:rPr lang="en-CA" sz="1600" b="1" spc="300" dirty="0">
                <a:solidFill>
                  <a:schemeClr val="bg1"/>
                </a:solidFill>
                <a:latin typeface="Arial" panose="020B0604020202020204" pitchFamily="34" charset="0"/>
                <a:ea typeface="Calibri" panose="020F0502020204030204" pitchFamily="34" charset="0"/>
                <a:cs typeface="Arial" panose="020B0604020202020204" pitchFamily="34" charset="0"/>
              </a:rPr>
              <a:t>LONG TERM CONSIDERATION</a:t>
            </a:r>
            <a:endParaRPr lang="en-US" sz="1600" b="1" spc="300" dirty="0">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3ABB40DF-CB7B-784E-82DB-B7EED40693CA}"/>
              </a:ext>
            </a:extLst>
          </p:cNvPr>
          <p:cNvSpPr/>
          <p:nvPr/>
        </p:nvSpPr>
        <p:spPr>
          <a:xfrm>
            <a:off x="891249" y="1370398"/>
            <a:ext cx="5287129" cy="557460"/>
          </a:xfrm>
          <a:prstGeom prst="rect">
            <a:avLst/>
          </a:prstGeom>
          <a:noFill/>
        </p:spPr>
        <p:txBody>
          <a:bodyPr vert="horz" wrap="square" lIns="90000" tIns="90000" rIns="90000" bIns="90000" anchor="t" anchorCtr="0">
            <a:noAutofit/>
          </a:bodyPr>
          <a:lstStyle/>
          <a:p>
            <a:r>
              <a:rPr lang="en-CA" b="1" dirty="0">
                <a:solidFill>
                  <a:srgbClr val="545759"/>
                </a:solidFill>
                <a:latin typeface="Arial Black" panose="020B0604020202020204" pitchFamily="34" charset="0"/>
                <a:cs typeface="Arial Black" panose="020B0604020202020204" pitchFamily="34" charset="0"/>
              </a:rPr>
              <a:t>Branded Long-Term Angling Program</a:t>
            </a:r>
          </a:p>
          <a:p>
            <a:pPr lvl="0">
              <a:lnSpc>
                <a:spcPct val="90000"/>
              </a:lnSpc>
              <a:spcAft>
                <a:spcPts val="800"/>
              </a:spcAft>
              <a:buClr>
                <a:srgbClr val="DF2826"/>
              </a:buClr>
              <a:tabLst>
                <a:tab pos="568325" algn="l"/>
              </a:tabLst>
            </a:pPr>
            <a:endParaRPr lang="en-CA" b="1" dirty="0">
              <a:solidFill>
                <a:srgbClr val="545759"/>
              </a:solidFill>
              <a:latin typeface="Arial Black" panose="020B0604020202020204" pitchFamily="34" charset="0"/>
              <a:ea typeface="Calibri" panose="020F0502020204030204" pitchFamily="34" charset="0"/>
              <a:cs typeface="Arial Black" panose="020B0604020202020204" pitchFamily="34" charset="0"/>
            </a:endParaRPr>
          </a:p>
          <a:p>
            <a:pPr lvl="0">
              <a:spcAft>
                <a:spcPts val="800"/>
              </a:spcAft>
              <a:buClr>
                <a:srgbClr val="185A7D"/>
              </a:buClr>
              <a:tabLst>
                <a:tab pos="568325" algn="l"/>
              </a:tabLst>
            </a:pPr>
            <a:endParaRPr lang="en-CA" b="1" dirty="0">
              <a:solidFill>
                <a:srgbClr val="545759"/>
              </a:solidFill>
              <a:latin typeface="Arial Black" panose="020B0604020202020204" pitchFamily="34" charset="0"/>
              <a:ea typeface="Calibri" panose="020F0502020204030204" pitchFamily="34" charset="0"/>
              <a:cs typeface="Arial Black" panose="020B0604020202020204" pitchFamily="34" charset="0"/>
            </a:endParaRPr>
          </a:p>
        </p:txBody>
      </p:sp>
      <p:sp>
        <p:nvSpPr>
          <p:cNvPr id="18" name="Rectangle 17">
            <a:extLst>
              <a:ext uri="{FF2B5EF4-FFF2-40B4-BE49-F238E27FC236}">
                <a16:creationId xmlns:a16="http://schemas.microsoft.com/office/drawing/2014/main" id="{7E63B070-14D7-6A42-8D60-93ABF1D82175}"/>
              </a:ext>
            </a:extLst>
          </p:cNvPr>
          <p:cNvSpPr/>
          <p:nvPr/>
        </p:nvSpPr>
        <p:spPr>
          <a:xfrm rot="5400000">
            <a:off x="40628" y="-40629"/>
            <a:ext cx="994507" cy="1075766"/>
          </a:xfrm>
          <a:prstGeom prst="rect">
            <a:avLst/>
          </a:prstGeom>
          <a:solidFill>
            <a:srgbClr val="54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B6F1086-5BC5-774C-994C-23D0F3C5E644}"/>
              </a:ext>
            </a:extLst>
          </p:cNvPr>
          <p:cNvSpPr/>
          <p:nvPr/>
        </p:nvSpPr>
        <p:spPr>
          <a:xfrm>
            <a:off x="96320" y="146600"/>
            <a:ext cx="900952" cy="685348"/>
          </a:xfrm>
          <a:prstGeom prst="rect">
            <a:avLst/>
          </a:prstGeom>
          <a:noFill/>
          <a:ln w="25400">
            <a:noFill/>
          </a:ln>
        </p:spPr>
        <p:txBody>
          <a:bodyPr wrap="square" lIns="180000" tIns="144000" rIns="180000" bIns="108000">
            <a:spAutoFit/>
          </a:bodyPr>
          <a:lstStyle/>
          <a:p>
            <a:r>
              <a:rPr lang="en-CA" sz="2800" b="1" dirty="0">
                <a:solidFill>
                  <a:schemeClr val="bg1"/>
                </a:solidFill>
                <a:latin typeface="Arial" panose="020B0604020202020204" pitchFamily="34" charset="0"/>
                <a:ea typeface="Calibri" panose="020F0502020204030204" pitchFamily="34" charset="0"/>
                <a:cs typeface="Arial" panose="020B0604020202020204" pitchFamily="34" charset="0"/>
              </a:rPr>
              <a:t>3.0</a:t>
            </a:r>
            <a:endParaRPr lang="en-US" sz="2800" b="1" dirty="0">
              <a:solidFill>
                <a:schemeClr val="bg1"/>
              </a:solidFill>
              <a:latin typeface="Arial" panose="020B0604020202020204" pitchFamily="34" charset="0"/>
              <a:cs typeface="Arial" panose="020B0604020202020204" pitchFamily="34" charset="0"/>
            </a:endParaRPr>
          </a:p>
        </p:txBody>
      </p:sp>
      <p:pic>
        <p:nvPicPr>
          <p:cNvPr id="11" name="Picture 10" descr="Fishing with solid fill">
            <a:extLst>
              <a:ext uri="{FF2B5EF4-FFF2-40B4-BE49-F238E27FC236}">
                <a16:creationId xmlns:a16="http://schemas.microsoft.com/office/drawing/2014/main" id="{F69254B7-40A2-744D-9A62-5720E5D261B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07801" y="1690750"/>
            <a:ext cx="1738851" cy="1738851"/>
          </a:xfrm>
          <a:prstGeom prst="rect">
            <a:avLst/>
          </a:prstGeom>
        </p:spPr>
      </p:pic>
      <p:sp>
        <p:nvSpPr>
          <p:cNvPr id="12" name="Rectangle 11">
            <a:extLst>
              <a:ext uri="{FF2B5EF4-FFF2-40B4-BE49-F238E27FC236}">
                <a16:creationId xmlns:a16="http://schemas.microsoft.com/office/drawing/2014/main" id="{227744EA-66F1-D447-BA11-2FCD00F1FDE3}"/>
              </a:ext>
            </a:extLst>
          </p:cNvPr>
          <p:cNvSpPr/>
          <p:nvPr/>
        </p:nvSpPr>
        <p:spPr>
          <a:xfrm>
            <a:off x="2738874" y="2042245"/>
            <a:ext cx="4789075" cy="1524520"/>
          </a:xfrm>
          <a:prstGeom prst="rect">
            <a:avLst/>
          </a:prstGeom>
        </p:spPr>
        <p:txBody>
          <a:bodyPr wrap="square">
            <a:spAutoFit/>
          </a:bodyPr>
          <a:lstStyle/>
          <a:p>
            <a:pPr lvl="0">
              <a:lnSpc>
                <a:spcPct val="90000"/>
              </a:lnSpc>
              <a:spcAft>
                <a:spcPts val="800"/>
              </a:spcAft>
              <a:buClr>
                <a:srgbClr val="DF2826"/>
              </a:buClr>
              <a:tabLst>
                <a:tab pos="568325" algn="l"/>
              </a:tabLst>
            </a:pPr>
            <a:r>
              <a:rPr lang="en-CA" sz="16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Build a brand around everything angling in Northern Ontario. The brand is to include collaborative programming with the intent of creating organic content that showcases fishing in Northern Ontario on every social platform available to anglers of all ages.</a:t>
            </a:r>
          </a:p>
          <a:p>
            <a:pPr lvl="0">
              <a:lnSpc>
                <a:spcPct val="90000"/>
              </a:lnSpc>
              <a:spcAft>
                <a:spcPts val="800"/>
              </a:spcAft>
              <a:buClr>
                <a:srgbClr val="DF2826"/>
              </a:buClr>
              <a:tabLst>
                <a:tab pos="568325" algn="l"/>
              </a:tabLst>
            </a:pPr>
            <a:endParaRPr lang="en-CA" sz="1600"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DAD2DBFE-892A-0D4C-B3A8-7358E7FEDBA1}"/>
              </a:ext>
            </a:extLst>
          </p:cNvPr>
          <p:cNvSpPr/>
          <p:nvPr/>
        </p:nvSpPr>
        <p:spPr>
          <a:xfrm rot="5400000">
            <a:off x="3044142" y="1265779"/>
            <a:ext cx="2520386" cy="68261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B206255-0B26-1E4D-AF50-A8D6D0357398}"/>
              </a:ext>
            </a:extLst>
          </p:cNvPr>
          <p:cNvSpPr/>
          <p:nvPr/>
        </p:nvSpPr>
        <p:spPr>
          <a:xfrm>
            <a:off x="1225872" y="3695360"/>
            <a:ext cx="6491548" cy="2236510"/>
          </a:xfrm>
          <a:prstGeom prst="rect">
            <a:avLst/>
          </a:prstGeom>
        </p:spPr>
        <p:txBody>
          <a:bodyPr wrap="square">
            <a:spAutoFit/>
          </a:bodyPr>
          <a:lstStyle/>
          <a:p>
            <a:pPr lvl="0">
              <a:spcAft>
                <a:spcPts val="800"/>
              </a:spcAft>
              <a:buClr>
                <a:srgbClr val="DF2826"/>
              </a:buClr>
              <a:tabLst>
                <a:tab pos="568325" algn="l"/>
              </a:tabLst>
            </a:pPr>
            <a:r>
              <a:rPr lang="en-CA" sz="1400" dirty="0">
                <a:solidFill>
                  <a:srgbClr val="545759"/>
                </a:solidFill>
                <a:latin typeface="Calibri" panose="020F0502020204030204" pitchFamily="34" charset="0"/>
                <a:ea typeface="Calibri" panose="020F0502020204030204" pitchFamily="34" charset="0"/>
                <a:cs typeface="Times New Roman" panose="02020603050405020304" pitchFamily="18" charset="0"/>
              </a:rPr>
              <a:t>A thorough search was conducted on angling destinations around the world to determine how effective their strategies are to generate content and interest. The destination with the most impactful brand among all platforms is Northern Ontario’s greatest competition – FISH HUNT MB.</a:t>
            </a:r>
          </a:p>
          <a:p>
            <a:pPr lvl="0">
              <a:spcAft>
                <a:spcPts val="800"/>
              </a:spcAft>
              <a:buClr>
                <a:srgbClr val="DF2826"/>
              </a:buClr>
              <a:tabLst>
                <a:tab pos="568325" algn="l"/>
              </a:tabLst>
            </a:pPr>
            <a:r>
              <a:rPr lang="en-CA" sz="1400" dirty="0">
                <a:solidFill>
                  <a:srgbClr val="545759"/>
                </a:solidFill>
                <a:latin typeface="Calibri" panose="020F0502020204030204" pitchFamily="34" charset="0"/>
                <a:ea typeface="Calibri" panose="020F0502020204030204" pitchFamily="34" charset="0"/>
                <a:cs typeface="Times New Roman" panose="02020603050405020304" pitchFamily="18" charset="0"/>
              </a:rPr>
              <a:t>The world has changed, anglers have changed, Northern Ontario has to change to maintain and grow their market-share within angling tourism. There is an opportunity for Northern Ontario to be a leader in marketing angling as a destination by building quality content and strategically showcasing across all social media platforms.</a:t>
            </a:r>
          </a:p>
          <a:p>
            <a:pPr lvl="0">
              <a:spcAft>
                <a:spcPts val="800"/>
              </a:spcAft>
              <a:buClr>
                <a:srgbClr val="DF2826"/>
              </a:buClr>
              <a:tabLst>
                <a:tab pos="568325" algn="l"/>
              </a:tabLst>
            </a:pPr>
            <a:endParaRPr lang="en-CA" sz="1400"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292505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7DC00CC-FD65-8846-80CE-73487B3AD8E9}"/>
              </a:ext>
            </a:extLst>
          </p:cNvPr>
          <p:cNvSpPr/>
          <p:nvPr/>
        </p:nvSpPr>
        <p:spPr>
          <a:xfrm>
            <a:off x="4896093" y="6084674"/>
            <a:ext cx="3678329" cy="645640"/>
          </a:xfrm>
          <a:prstGeom prst="rect">
            <a:avLst/>
          </a:prstGeom>
          <a:noFill/>
        </p:spPr>
        <p:txBody>
          <a:bodyPr vert="horz" wrap="square" lIns="216000" tIns="216000" rIns="216000" bIns="216000" anchor="t" anchorCtr="0">
            <a:noAutofit/>
          </a:bodyPr>
          <a:lstStyle/>
          <a:p>
            <a:pPr lvl="0">
              <a:lnSpc>
                <a:spcPct val="90000"/>
              </a:lnSpc>
              <a:spcAft>
                <a:spcPts val="1000"/>
              </a:spcAft>
              <a:buClr>
                <a:srgbClr val="DF2826"/>
              </a:buClr>
              <a:tabLst>
                <a:tab pos="568325" algn="l"/>
              </a:tabLst>
            </a:pPr>
            <a:r>
              <a:rPr lang="en-CA" sz="105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Source: </a:t>
            </a:r>
            <a:r>
              <a:rPr lang="en-CA" sz="1050" i="1" dirty="0">
                <a:solidFill>
                  <a:srgbClr val="545759"/>
                </a:solidFill>
                <a:latin typeface="Calibri" panose="020F0502020204030204" pitchFamily="34" charset="0"/>
                <a:ea typeface="Calibri" panose="020F0502020204030204" pitchFamily="34" charset="0"/>
                <a:cs typeface="Times New Roman" panose="02020603050405020304" pitchFamily="18" charset="0"/>
              </a:rPr>
              <a:t>Canadian Economic Outfitters Associations – </a:t>
            </a:r>
            <a:br>
              <a:rPr lang="en-CA" sz="1050" i="1" dirty="0">
                <a:solidFill>
                  <a:srgbClr val="545759"/>
                </a:solidFill>
                <a:latin typeface="Calibri" panose="020F0502020204030204" pitchFamily="34" charset="0"/>
                <a:ea typeface="Calibri" panose="020F0502020204030204" pitchFamily="34" charset="0"/>
                <a:cs typeface="Times New Roman" panose="02020603050405020304" pitchFamily="18" charset="0"/>
              </a:rPr>
            </a:br>
            <a:r>
              <a:rPr lang="en-CA" sz="1050" i="1" dirty="0">
                <a:solidFill>
                  <a:srgbClr val="545759"/>
                </a:solidFill>
                <a:latin typeface="Calibri" panose="020F0502020204030204" pitchFamily="34" charset="0"/>
                <a:ea typeface="Calibri" panose="020F0502020204030204" pitchFamily="34" charset="0"/>
                <a:cs typeface="Times New Roman" panose="02020603050405020304" pitchFamily="18" charset="0"/>
              </a:rPr>
              <a:t>"The Economic Impacts of Outfitting in Canada"</a:t>
            </a:r>
          </a:p>
          <a:p>
            <a:pPr marL="285750" lvl="0" indent="-285750">
              <a:lnSpc>
                <a:spcPct val="90000"/>
              </a:lnSpc>
              <a:spcAft>
                <a:spcPts val="1000"/>
              </a:spcAft>
              <a:buClr>
                <a:srgbClr val="DF2826"/>
              </a:buClr>
              <a:buFont typeface="Arial" panose="020B0604020202020204" pitchFamily="34" charset="0"/>
              <a:buChar char="•"/>
              <a:tabLst>
                <a:tab pos="568325" algn="l"/>
              </a:tabLst>
            </a:pPr>
            <a:endParaRPr lang="en-CA" sz="1050"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90000"/>
              </a:lnSpc>
              <a:spcAft>
                <a:spcPts val="1000"/>
              </a:spcAft>
              <a:buClr>
                <a:srgbClr val="DF2826"/>
              </a:buClr>
              <a:buFont typeface="Arial" panose="020B0604020202020204" pitchFamily="34" charset="0"/>
              <a:buChar char="•"/>
              <a:tabLst>
                <a:tab pos="568325" algn="l"/>
              </a:tabLst>
            </a:pPr>
            <a:endParaRPr lang="en-CA" sz="1050"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90000"/>
              </a:lnSpc>
              <a:spcAft>
                <a:spcPts val="1000"/>
              </a:spcAft>
              <a:buClr>
                <a:srgbClr val="185A7D"/>
              </a:buClr>
              <a:buFont typeface="Arial" panose="020B0604020202020204" pitchFamily="34" charset="0"/>
              <a:buChar char="•"/>
              <a:tabLst>
                <a:tab pos="568325" algn="l"/>
              </a:tabLst>
            </a:pPr>
            <a:endParaRPr lang="en-CA" sz="1050"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29A856CC-FC51-834A-8309-158409A20D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4247910" cy="6858000"/>
          </a:xfrm>
          <a:prstGeom prst="rect">
            <a:avLst/>
          </a:prstGeom>
        </p:spPr>
      </p:pic>
      <p:sp>
        <p:nvSpPr>
          <p:cNvPr id="20" name="Rectangle 19">
            <a:extLst>
              <a:ext uri="{FF2B5EF4-FFF2-40B4-BE49-F238E27FC236}">
                <a16:creationId xmlns:a16="http://schemas.microsoft.com/office/drawing/2014/main" id="{A6231113-1B85-524B-A289-BE512B311037}"/>
              </a:ext>
            </a:extLst>
          </p:cNvPr>
          <p:cNvSpPr/>
          <p:nvPr/>
        </p:nvSpPr>
        <p:spPr>
          <a:xfrm rot="10800000">
            <a:off x="0" y="-2"/>
            <a:ext cx="4247909" cy="4271060"/>
          </a:xfrm>
          <a:prstGeom prst="rect">
            <a:avLst/>
          </a:prstGeom>
          <a:gradFill>
            <a:gsLst>
              <a:gs pos="23000">
                <a:schemeClr val="bg1">
                  <a:alpha val="0"/>
                </a:schemeClr>
              </a:gs>
              <a:gs pos="76000">
                <a:srgbClr val="2E4365">
                  <a:alpha val="87000"/>
                </a:srgbClr>
              </a:gs>
            </a:gsLst>
            <a:lin ang="4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21C3B4F-8D17-AA41-ACDE-5815714B49C7}"/>
              </a:ext>
            </a:extLst>
          </p:cNvPr>
          <p:cNvSpPr txBox="1"/>
          <p:nvPr/>
        </p:nvSpPr>
        <p:spPr>
          <a:xfrm>
            <a:off x="45471" y="2435865"/>
            <a:ext cx="4010961" cy="989566"/>
          </a:xfrm>
          <a:prstGeom prst="rect">
            <a:avLst/>
          </a:prstGeom>
          <a:noFill/>
          <a:effectLst/>
        </p:spPr>
        <p:txBody>
          <a:bodyPr wrap="square" rtlCol="0">
            <a:spAutoFit/>
          </a:bodyPr>
          <a:lstStyle/>
          <a:p>
            <a:pPr algn="ctr">
              <a:lnSpc>
                <a:spcPct val="80000"/>
              </a:lnSpc>
            </a:pPr>
            <a:r>
              <a:rPr lang="en-US" sz="3600" b="1" spc="-150" dirty="0">
                <a:solidFill>
                  <a:schemeClr val="bg1"/>
                </a:solidFill>
                <a:latin typeface="Arial Black" panose="020B0604020202020204" pitchFamily="34" charset="0"/>
                <a:cs typeface="Arial Black" panose="020B0604020202020204" pitchFamily="34" charset="0"/>
              </a:rPr>
              <a:t>Additional</a:t>
            </a:r>
            <a:br>
              <a:rPr lang="en-US" sz="3600" b="1" spc="-150" dirty="0">
                <a:solidFill>
                  <a:schemeClr val="bg1"/>
                </a:solidFill>
                <a:latin typeface="Arial Black" panose="020B0604020202020204" pitchFamily="34" charset="0"/>
                <a:cs typeface="Arial Black" panose="020B0604020202020204" pitchFamily="34" charset="0"/>
              </a:rPr>
            </a:br>
            <a:r>
              <a:rPr lang="en-US" sz="3600" b="1" spc="-150" dirty="0">
                <a:solidFill>
                  <a:schemeClr val="bg1"/>
                </a:solidFill>
                <a:latin typeface="Arial Black" panose="020B0604020202020204" pitchFamily="34" charset="0"/>
                <a:cs typeface="Arial Black" panose="020B0604020202020204" pitchFamily="34" charset="0"/>
              </a:rPr>
              <a:t>Information</a:t>
            </a:r>
          </a:p>
        </p:txBody>
      </p:sp>
      <p:sp>
        <p:nvSpPr>
          <p:cNvPr id="54" name="Rectangle 53">
            <a:extLst>
              <a:ext uri="{FF2B5EF4-FFF2-40B4-BE49-F238E27FC236}">
                <a16:creationId xmlns:a16="http://schemas.microsoft.com/office/drawing/2014/main" id="{A3E47BE5-26B1-E145-A077-36C698A28A22}"/>
              </a:ext>
            </a:extLst>
          </p:cNvPr>
          <p:cNvSpPr/>
          <p:nvPr/>
        </p:nvSpPr>
        <p:spPr>
          <a:xfrm>
            <a:off x="4853737" y="5112609"/>
            <a:ext cx="3828944" cy="972065"/>
          </a:xfrm>
          <a:prstGeom prst="rect">
            <a:avLst/>
          </a:prstGeom>
          <a:noFill/>
        </p:spPr>
        <p:txBody>
          <a:bodyPr vert="horz" wrap="square" lIns="216000" tIns="216000" rIns="216000" bIns="216000" anchor="t" anchorCtr="0">
            <a:noAutofit/>
          </a:bodyPr>
          <a:lstStyle/>
          <a:p>
            <a:pPr lvl="0">
              <a:lnSpc>
                <a:spcPct val="90000"/>
              </a:lnSpc>
              <a:spcAft>
                <a:spcPts val="1000"/>
              </a:spcAft>
              <a:buClr>
                <a:srgbClr val="DF2826"/>
              </a:buClr>
              <a:tabLst>
                <a:tab pos="568325" algn="l"/>
              </a:tabLst>
            </a:pPr>
            <a:r>
              <a:rPr lang="en-CA" sz="1400" dirty="0">
                <a:solidFill>
                  <a:srgbClr val="545759"/>
                </a:solidFill>
                <a:latin typeface="Calibri"/>
                <a:ea typeface="Calibri" panose="020F0502020204030204" pitchFamily="34" charset="0"/>
                <a:cs typeface="Times New Roman"/>
              </a:rPr>
              <a:t>The following information is available for information purposes highlighting the economic impact of resource based tourism throughout Canada.</a:t>
            </a:r>
          </a:p>
          <a:p>
            <a:pPr marL="285750" lvl="0" indent="-285750">
              <a:lnSpc>
                <a:spcPct val="90000"/>
              </a:lnSpc>
              <a:spcAft>
                <a:spcPts val="1000"/>
              </a:spcAft>
              <a:buClr>
                <a:srgbClr val="DF2826"/>
              </a:buClr>
              <a:buFont typeface="Arial" panose="020B0604020202020204" pitchFamily="34" charset="0"/>
              <a:buChar char="•"/>
              <a:tabLst>
                <a:tab pos="568325" algn="l"/>
              </a:tabLst>
            </a:pPr>
            <a:endParaRPr lang="en-CA" sz="1400"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90000"/>
              </a:lnSpc>
              <a:spcAft>
                <a:spcPts val="1000"/>
              </a:spcAft>
              <a:buClr>
                <a:srgbClr val="185A7D"/>
              </a:buClr>
              <a:buFont typeface="Arial" panose="020B0604020202020204" pitchFamily="34" charset="0"/>
              <a:buChar char="•"/>
              <a:tabLst>
                <a:tab pos="568325" algn="l"/>
              </a:tabLst>
            </a:pPr>
            <a:endParaRPr lang="en-CA" sz="1400"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354800CE-B354-784C-AC93-16392DA459B5}"/>
              </a:ext>
            </a:extLst>
          </p:cNvPr>
          <p:cNvSpPr/>
          <p:nvPr/>
        </p:nvSpPr>
        <p:spPr>
          <a:xfrm>
            <a:off x="1545259" y="1046255"/>
            <a:ext cx="1089273" cy="108927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A30D912-B992-F649-848E-8B6C658A2AD7}"/>
              </a:ext>
            </a:extLst>
          </p:cNvPr>
          <p:cNvSpPr txBox="1"/>
          <p:nvPr/>
        </p:nvSpPr>
        <p:spPr>
          <a:xfrm>
            <a:off x="1867475" y="1245951"/>
            <a:ext cx="382238" cy="830997"/>
          </a:xfrm>
          <a:prstGeom prst="rect">
            <a:avLst/>
          </a:prstGeom>
          <a:noFill/>
          <a:effectLst/>
        </p:spPr>
        <p:txBody>
          <a:bodyPr wrap="square" rtlCol="0">
            <a:spAutoFit/>
          </a:bodyPr>
          <a:lstStyle/>
          <a:p>
            <a:pPr algn="l">
              <a:lnSpc>
                <a:spcPct val="80000"/>
              </a:lnSpc>
            </a:pPr>
            <a:r>
              <a:rPr lang="en-US" sz="6000" b="1" spc="-150" dirty="0" err="1">
                <a:solidFill>
                  <a:srgbClr val="DF2826"/>
                </a:solidFill>
                <a:latin typeface="Georgia" panose="02040502050405020303" pitchFamily="18" charset="0"/>
                <a:cs typeface="Times New Roman" panose="02020603050405020304" pitchFamily="18" charset="0"/>
              </a:rPr>
              <a:t>i</a:t>
            </a:r>
            <a:endParaRPr lang="en-US" sz="6000" b="1" spc="-150" dirty="0">
              <a:solidFill>
                <a:srgbClr val="DF2826"/>
              </a:solidFill>
              <a:latin typeface="Georgia" panose="02040502050405020303" pitchFamily="18" charset="0"/>
              <a:cs typeface="Times New Roman" panose="02020603050405020304" pitchFamily="18" charset="0"/>
            </a:endParaRPr>
          </a:p>
        </p:txBody>
      </p:sp>
      <p:pic>
        <p:nvPicPr>
          <p:cNvPr id="3" name="Picture 2" descr="Table&#10;&#10;Description automatically generated">
            <a:extLst>
              <a:ext uri="{FF2B5EF4-FFF2-40B4-BE49-F238E27FC236}">
                <a16:creationId xmlns:a16="http://schemas.microsoft.com/office/drawing/2014/main" id="{BE3D87B7-69AC-E44D-BB6E-064290417B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4887" y="805583"/>
            <a:ext cx="2860377" cy="1993019"/>
          </a:xfrm>
          <a:prstGeom prst="rect">
            <a:avLst/>
          </a:prstGeom>
        </p:spPr>
      </p:pic>
      <p:pic>
        <p:nvPicPr>
          <p:cNvPr id="21" name="Picture 20">
            <a:extLst>
              <a:ext uri="{FF2B5EF4-FFF2-40B4-BE49-F238E27FC236}">
                <a16:creationId xmlns:a16="http://schemas.microsoft.com/office/drawing/2014/main" id="{A1F381CF-AA92-4C48-A3A6-C04CD833F9D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194886" y="3036923"/>
            <a:ext cx="2860377" cy="1993019"/>
          </a:xfrm>
          <a:prstGeom prst="rect">
            <a:avLst/>
          </a:prstGeom>
        </p:spPr>
      </p:pic>
      <p:sp>
        <p:nvSpPr>
          <p:cNvPr id="23" name="Rectangle 22">
            <a:extLst>
              <a:ext uri="{FF2B5EF4-FFF2-40B4-BE49-F238E27FC236}">
                <a16:creationId xmlns:a16="http://schemas.microsoft.com/office/drawing/2014/main" id="{5BB37358-B3DC-3B45-A347-2E69373AA0A6}"/>
              </a:ext>
            </a:extLst>
          </p:cNvPr>
          <p:cNvSpPr/>
          <p:nvPr/>
        </p:nvSpPr>
        <p:spPr>
          <a:xfrm>
            <a:off x="2408744" y="0"/>
            <a:ext cx="3678329" cy="469905"/>
          </a:xfrm>
          <a:prstGeom prst="rect">
            <a:avLst/>
          </a:prstGeom>
          <a:solidFill>
            <a:srgbClr val="DF2826"/>
          </a:solidFill>
          <a:ln w="25400">
            <a:noFill/>
          </a:ln>
        </p:spPr>
        <p:txBody>
          <a:bodyPr wrap="square" lIns="180000" tIns="144000" rIns="180000" bIns="108000">
            <a:spAutoFit/>
          </a:bodyPr>
          <a:lstStyle/>
          <a:p>
            <a:pPr algn="ctr"/>
            <a:r>
              <a:rPr lang="en-CA" sz="1400" spc="300" dirty="0">
                <a:solidFill>
                  <a:schemeClr val="bg1"/>
                </a:solidFill>
                <a:latin typeface="Arial" panose="020B0604020202020204" pitchFamily="34" charset="0"/>
                <a:ea typeface="Calibri" panose="020F0502020204030204" pitchFamily="34" charset="0"/>
                <a:cs typeface="Arial" panose="020B0604020202020204" pitchFamily="34" charset="0"/>
              </a:rPr>
              <a:t>ADDITIONAL INFORMATION</a:t>
            </a:r>
            <a:endParaRPr lang="en-US" sz="1400"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968875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10;&#10;Description automatically generated">
            <a:extLst>
              <a:ext uri="{FF2B5EF4-FFF2-40B4-BE49-F238E27FC236}">
                <a16:creationId xmlns:a16="http://schemas.microsoft.com/office/drawing/2014/main" id="{ED5EA00B-1B7F-8A42-A2B7-AB5F27C870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855" y="416771"/>
            <a:ext cx="8646289" cy="6024457"/>
          </a:xfrm>
          <a:prstGeom prst="rect">
            <a:avLst/>
          </a:prstGeom>
        </p:spPr>
      </p:pic>
    </p:spTree>
    <p:extLst>
      <p:ext uri="{BB962C8B-B14F-4D97-AF65-F5344CB8AC3E}">
        <p14:creationId xmlns:p14="http://schemas.microsoft.com/office/powerpoint/2010/main" val="1284529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F5371F-2DDE-4D44-8A9B-B9CB0B5526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59" r="-27747"/>
          <a:stretch/>
        </p:blipFill>
        <p:spPr>
          <a:xfrm>
            <a:off x="532433" y="659756"/>
            <a:ext cx="9699587" cy="5258877"/>
          </a:xfrm>
          <a:prstGeom prst="rect">
            <a:avLst/>
          </a:prstGeom>
        </p:spPr>
      </p:pic>
      <p:pic>
        <p:nvPicPr>
          <p:cNvPr id="4" name="Picture 3">
            <a:extLst>
              <a:ext uri="{FF2B5EF4-FFF2-40B4-BE49-F238E27FC236}">
                <a16:creationId xmlns:a16="http://schemas.microsoft.com/office/drawing/2014/main" id="{3FBAF6EB-2526-7747-84D6-1C9CF0CD61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7" b="-5005"/>
          <a:stretch/>
        </p:blipFill>
        <p:spPr>
          <a:xfrm>
            <a:off x="787080" y="5856789"/>
            <a:ext cx="4398380" cy="486136"/>
          </a:xfrm>
          <a:prstGeom prst="rect">
            <a:avLst/>
          </a:prstGeom>
        </p:spPr>
      </p:pic>
    </p:spTree>
    <p:extLst>
      <p:ext uri="{BB962C8B-B14F-4D97-AF65-F5344CB8AC3E}">
        <p14:creationId xmlns:p14="http://schemas.microsoft.com/office/powerpoint/2010/main" val="2553703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5EA00B-1B7F-8A42-A2B7-AB5F27C870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59" t="-3519" r="-27747"/>
          <a:stretch/>
        </p:blipFill>
        <p:spPr>
          <a:xfrm>
            <a:off x="532434" y="651900"/>
            <a:ext cx="9711160" cy="5068062"/>
          </a:xfrm>
          <a:prstGeom prst="rect">
            <a:avLst/>
          </a:prstGeom>
        </p:spPr>
      </p:pic>
      <p:pic>
        <p:nvPicPr>
          <p:cNvPr id="5" name="Picture 4">
            <a:extLst>
              <a:ext uri="{FF2B5EF4-FFF2-40B4-BE49-F238E27FC236}">
                <a16:creationId xmlns:a16="http://schemas.microsoft.com/office/drawing/2014/main" id="{D2FE358B-061A-AD4F-9AD7-43A262AB8C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7" b="-5005"/>
          <a:stretch/>
        </p:blipFill>
        <p:spPr>
          <a:xfrm>
            <a:off x="787080" y="5856789"/>
            <a:ext cx="4398380" cy="486136"/>
          </a:xfrm>
          <a:prstGeom prst="rect">
            <a:avLst/>
          </a:prstGeom>
        </p:spPr>
      </p:pic>
    </p:spTree>
    <p:extLst>
      <p:ext uri="{BB962C8B-B14F-4D97-AF65-F5344CB8AC3E}">
        <p14:creationId xmlns:p14="http://schemas.microsoft.com/office/powerpoint/2010/main" val="2499822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5EA00B-1B7F-8A42-A2B7-AB5F27C8702F}"/>
              </a:ext>
            </a:extLst>
          </p:cNvPr>
          <p:cNvPicPr>
            <a:picLocks noChangeAspect="1"/>
          </p:cNvPicPr>
          <p:nvPr/>
        </p:nvPicPr>
        <p:blipFill>
          <a:blip r:embed="rId2"/>
          <a:srcRect/>
          <a:stretch/>
        </p:blipFill>
        <p:spPr>
          <a:xfrm>
            <a:off x="933936" y="723459"/>
            <a:ext cx="6983148" cy="4996311"/>
          </a:xfrm>
          <a:prstGeom prst="rect">
            <a:avLst/>
          </a:prstGeom>
        </p:spPr>
      </p:pic>
      <p:pic>
        <p:nvPicPr>
          <p:cNvPr id="3" name="Picture 2">
            <a:extLst>
              <a:ext uri="{FF2B5EF4-FFF2-40B4-BE49-F238E27FC236}">
                <a16:creationId xmlns:a16="http://schemas.microsoft.com/office/drawing/2014/main" id="{11DD21D3-76E6-DA47-B3EE-F1DC3DED48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7" b="-5005"/>
          <a:stretch/>
        </p:blipFill>
        <p:spPr>
          <a:xfrm>
            <a:off x="738801" y="5891473"/>
            <a:ext cx="4398380" cy="486136"/>
          </a:xfrm>
          <a:prstGeom prst="rect">
            <a:avLst/>
          </a:prstGeom>
        </p:spPr>
      </p:pic>
    </p:spTree>
    <p:extLst>
      <p:ext uri="{BB962C8B-B14F-4D97-AF65-F5344CB8AC3E}">
        <p14:creationId xmlns:p14="http://schemas.microsoft.com/office/powerpoint/2010/main" val="2112565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7AC98A-3BC5-C046-B3C9-42ADD6E32E3F}"/>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21060" y="828381"/>
            <a:ext cx="6901879" cy="5201237"/>
          </a:xfrm>
          <a:prstGeom prst="rect">
            <a:avLst/>
          </a:prstGeom>
        </p:spPr>
      </p:pic>
    </p:spTree>
    <p:extLst>
      <p:ext uri="{BB962C8B-B14F-4D97-AF65-F5344CB8AC3E}">
        <p14:creationId xmlns:p14="http://schemas.microsoft.com/office/powerpoint/2010/main" val="1689750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60E724-27ED-104A-BA88-4DA62855071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080548" y="1039535"/>
            <a:ext cx="6982904" cy="4778930"/>
          </a:xfrm>
          <a:prstGeom prst="rect">
            <a:avLst/>
          </a:prstGeom>
        </p:spPr>
      </p:pic>
    </p:spTree>
    <p:extLst>
      <p:ext uri="{BB962C8B-B14F-4D97-AF65-F5344CB8AC3E}">
        <p14:creationId xmlns:p14="http://schemas.microsoft.com/office/powerpoint/2010/main" val="517687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7F79DC-0E3D-C340-8E96-E755DF57BEE7}"/>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823" y="949732"/>
            <a:ext cx="6820091" cy="3645418"/>
          </a:xfrm>
          <a:prstGeom prst="rect">
            <a:avLst/>
          </a:prstGeom>
        </p:spPr>
      </p:pic>
    </p:spTree>
    <p:extLst>
      <p:ext uri="{BB962C8B-B14F-4D97-AF65-F5344CB8AC3E}">
        <p14:creationId xmlns:p14="http://schemas.microsoft.com/office/powerpoint/2010/main" val="67436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9A856CC-FC51-834A-8309-158409A20D24}"/>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bright="-20000" contrast="29000"/>
                    </a14:imgEffect>
                  </a14:imgLayer>
                </a14:imgProps>
              </a:ext>
              <a:ext uri="{28A0092B-C50C-407E-A947-70E740481C1C}">
                <a14:useLocalDpi xmlns:a14="http://schemas.microsoft.com/office/drawing/2010/main"/>
              </a:ext>
            </a:extLst>
          </a:blip>
          <a:srcRect/>
          <a:stretch/>
        </p:blipFill>
        <p:spPr>
          <a:xfrm>
            <a:off x="3978876" y="-14242"/>
            <a:ext cx="5203482" cy="6858000"/>
          </a:xfrm>
          <a:prstGeom prst="rect">
            <a:avLst/>
          </a:prstGeom>
        </p:spPr>
      </p:pic>
      <p:sp>
        <p:nvSpPr>
          <p:cNvPr id="11" name="Rectangle 10">
            <a:extLst>
              <a:ext uri="{FF2B5EF4-FFF2-40B4-BE49-F238E27FC236}">
                <a16:creationId xmlns:a16="http://schemas.microsoft.com/office/drawing/2014/main" id="{01215988-82A0-3347-B48E-3A05259998AD}"/>
              </a:ext>
            </a:extLst>
          </p:cNvPr>
          <p:cNvSpPr/>
          <p:nvPr/>
        </p:nvSpPr>
        <p:spPr>
          <a:xfrm>
            <a:off x="3978876" y="0"/>
            <a:ext cx="5203482" cy="6858000"/>
          </a:xfrm>
          <a:prstGeom prst="rect">
            <a:avLst/>
          </a:prstGeom>
          <a:gradFill flip="none" rotWithShape="1">
            <a:gsLst>
              <a:gs pos="32000">
                <a:schemeClr val="tx1">
                  <a:lumMod val="63000"/>
                  <a:lumOff val="37000"/>
                  <a:alpha val="0"/>
                </a:schemeClr>
              </a:gs>
              <a:gs pos="100000">
                <a:schemeClr val="tx1">
                  <a:alpha val="5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21C3B4F-8D17-AA41-ACDE-5815714B49C7}"/>
              </a:ext>
            </a:extLst>
          </p:cNvPr>
          <p:cNvSpPr txBox="1"/>
          <p:nvPr/>
        </p:nvSpPr>
        <p:spPr>
          <a:xfrm>
            <a:off x="508685" y="1136278"/>
            <a:ext cx="2627728" cy="1872307"/>
          </a:xfrm>
          <a:prstGeom prst="rect">
            <a:avLst/>
          </a:prstGeom>
          <a:noFill/>
          <a:effectLst/>
        </p:spPr>
        <p:txBody>
          <a:bodyPr wrap="square" rtlCol="0">
            <a:spAutoFit/>
          </a:bodyPr>
          <a:lstStyle/>
          <a:p>
            <a:pPr>
              <a:lnSpc>
                <a:spcPct val="80000"/>
              </a:lnSpc>
            </a:pPr>
            <a:r>
              <a:rPr lang="en-US" sz="2000" b="1" dirty="0">
                <a:solidFill>
                  <a:srgbClr val="545759"/>
                </a:solidFill>
                <a:latin typeface="Arial Black" panose="020B0604020202020204" pitchFamily="34" charset="0"/>
                <a:cs typeface="Arial Black" panose="020B0604020202020204" pitchFamily="34" charset="0"/>
              </a:rPr>
              <a:t>Covid 19 represents the </a:t>
            </a:r>
            <a:r>
              <a:rPr lang="en-US" sz="2000" b="1" dirty="0">
                <a:solidFill>
                  <a:srgbClr val="DF2826"/>
                </a:solidFill>
                <a:latin typeface="Arial Black" panose="020B0604020202020204" pitchFamily="34" charset="0"/>
                <a:cs typeface="Arial Black" panose="020B0604020202020204" pitchFamily="34" charset="0"/>
              </a:rPr>
              <a:t>largest economic loss </a:t>
            </a:r>
            <a:r>
              <a:rPr lang="en-US" sz="2000" b="1" dirty="0">
                <a:solidFill>
                  <a:srgbClr val="545759"/>
                </a:solidFill>
                <a:latin typeface="Arial Black" panose="020B0604020202020204" pitchFamily="34" charset="0"/>
                <a:cs typeface="Arial Black" panose="020B0604020202020204" pitchFamily="34" charset="0"/>
              </a:rPr>
              <a:t>to the tourism industry in Northern Ontario </a:t>
            </a:r>
            <a:r>
              <a:rPr lang="en-US" sz="2400" b="1" i="1" dirty="0">
                <a:solidFill>
                  <a:srgbClr val="DF2826"/>
                </a:solidFill>
                <a:latin typeface="Arial Black" panose="020B0604020202020204" pitchFamily="34" charset="0"/>
                <a:cs typeface="Arial Black" panose="020B0604020202020204" pitchFamily="34" charset="0"/>
              </a:rPr>
              <a:t>ever!</a:t>
            </a:r>
            <a:endParaRPr lang="en-US" sz="2000" b="1" i="1" dirty="0">
              <a:solidFill>
                <a:srgbClr val="DF2826"/>
              </a:solidFill>
              <a:latin typeface="Arial Black" panose="020B0604020202020204" pitchFamily="34" charset="0"/>
              <a:cs typeface="Arial Black" panose="020B0604020202020204" pitchFamily="34" charset="0"/>
            </a:endParaRPr>
          </a:p>
        </p:txBody>
      </p:sp>
      <p:sp>
        <p:nvSpPr>
          <p:cNvPr id="29" name="Rectangle 28">
            <a:extLst>
              <a:ext uri="{FF2B5EF4-FFF2-40B4-BE49-F238E27FC236}">
                <a16:creationId xmlns:a16="http://schemas.microsoft.com/office/drawing/2014/main" id="{24B987DE-D570-7B40-81D9-F96BC645095E}"/>
              </a:ext>
            </a:extLst>
          </p:cNvPr>
          <p:cNvSpPr/>
          <p:nvPr/>
        </p:nvSpPr>
        <p:spPr>
          <a:xfrm>
            <a:off x="475764" y="3199211"/>
            <a:ext cx="2832658" cy="2982041"/>
          </a:xfrm>
          <a:prstGeom prst="rect">
            <a:avLst/>
          </a:prstGeom>
          <a:noFill/>
        </p:spPr>
        <p:txBody>
          <a:bodyPr vert="horz" wrap="square" lIns="216000" tIns="864000" rIns="216000" bIns="216000" anchor="ctr" anchorCtr="0">
            <a:noAutofit/>
          </a:bodyPr>
          <a:lstStyle/>
          <a:p>
            <a:pPr marL="285750" lvl="0" indent="-285750">
              <a:lnSpc>
                <a:spcPct val="90000"/>
              </a:lnSpc>
              <a:spcAft>
                <a:spcPts val="1000"/>
              </a:spcAft>
              <a:buClr>
                <a:srgbClr val="DF2826"/>
              </a:buClr>
              <a:buFont typeface="Arial" panose="020B0604020202020204" pitchFamily="34" charset="0"/>
              <a:buChar char="•"/>
              <a:tabLst>
                <a:tab pos="568325" algn="l"/>
              </a:tabLst>
            </a:pPr>
            <a:r>
              <a:rPr lang="en-CA" sz="1600" dirty="0">
                <a:solidFill>
                  <a:srgbClr val="545759"/>
                </a:solidFill>
                <a:latin typeface="Calibri" panose="020F0502020204030204" pitchFamily="34" charset="0"/>
                <a:ea typeface="Calibri" panose="020F0502020204030204" pitchFamily="34" charset="0"/>
                <a:cs typeface="Times New Roman" panose="02020603050405020304" pitchFamily="18" charset="0"/>
              </a:rPr>
              <a:t>COVID-19 has annihilated the resource-based tourism industry in Northern Ontario.</a:t>
            </a:r>
          </a:p>
          <a:p>
            <a:pPr marL="285750" lvl="0" indent="-285750">
              <a:lnSpc>
                <a:spcPct val="90000"/>
              </a:lnSpc>
              <a:spcAft>
                <a:spcPts val="1000"/>
              </a:spcAft>
              <a:buClr>
                <a:srgbClr val="DF2826"/>
              </a:buClr>
              <a:buFont typeface="Arial" panose="020B0604020202020204" pitchFamily="34" charset="0"/>
              <a:buChar char="•"/>
              <a:tabLst>
                <a:tab pos="568325" algn="l"/>
              </a:tabLst>
            </a:pPr>
            <a:r>
              <a:rPr lang="en-CA" sz="1600" dirty="0">
                <a:solidFill>
                  <a:srgbClr val="545759"/>
                </a:solidFill>
                <a:latin typeface="Calibri" panose="020F0502020204030204" pitchFamily="34" charset="0"/>
                <a:ea typeface="Calibri" panose="020F0502020204030204" pitchFamily="34" charset="0"/>
                <a:cs typeface="Times New Roman" panose="02020603050405020304" pitchFamily="18" charset="0"/>
              </a:rPr>
              <a:t>Anticipate several bankrupt operations in 2021.</a:t>
            </a:r>
          </a:p>
          <a:p>
            <a:pPr marL="285750" lvl="0" indent="-285750">
              <a:lnSpc>
                <a:spcPct val="90000"/>
              </a:lnSpc>
              <a:spcAft>
                <a:spcPts val="1000"/>
              </a:spcAft>
              <a:buClr>
                <a:srgbClr val="DF2826"/>
              </a:buClr>
              <a:buFont typeface="Arial" panose="020B0604020202020204" pitchFamily="34" charset="0"/>
              <a:buChar char="•"/>
              <a:tabLst>
                <a:tab pos="568325" algn="l"/>
              </a:tabLst>
            </a:pPr>
            <a:r>
              <a:rPr lang="en-CA" sz="1600" dirty="0">
                <a:solidFill>
                  <a:srgbClr val="545759"/>
                </a:solidFill>
                <a:latin typeface="Calibri" panose="020F0502020204030204" pitchFamily="34" charset="0"/>
                <a:ea typeface="Calibri" panose="020F0502020204030204" pitchFamily="34" charset="0"/>
                <a:cs typeface="Times New Roman" panose="02020603050405020304" pitchFamily="18" charset="0"/>
              </a:rPr>
              <a:t>US/CDN border likely to remain closed for 2021 tourist season.</a:t>
            </a:r>
          </a:p>
          <a:p>
            <a:pPr marL="285750" lvl="0" indent="-285750">
              <a:lnSpc>
                <a:spcPct val="90000"/>
              </a:lnSpc>
              <a:spcAft>
                <a:spcPts val="1000"/>
              </a:spcAft>
              <a:buClr>
                <a:srgbClr val="DF2826"/>
              </a:buClr>
              <a:buFont typeface="Arial" panose="020B0604020202020204" pitchFamily="34" charset="0"/>
              <a:buChar char="•"/>
              <a:tabLst>
                <a:tab pos="568325" algn="l"/>
              </a:tabLst>
            </a:pPr>
            <a:endParaRPr lang="en-CA" sz="1600"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spcAft>
                <a:spcPts val="600"/>
              </a:spcAft>
              <a:buClr>
                <a:srgbClr val="185A7D"/>
              </a:buClr>
              <a:buFont typeface="Arial" panose="020B0604020202020204" pitchFamily="34" charset="0"/>
              <a:buChar char="•"/>
              <a:tabLst>
                <a:tab pos="568325" algn="l"/>
              </a:tabLst>
            </a:pPr>
            <a:endParaRPr lang="en-CA" sz="1600"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914E9FCD-0611-8645-B635-0CFCEB2260A4}"/>
              </a:ext>
            </a:extLst>
          </p:cNvPr>
          <p:cNvGrpSpPr/>
          <p:nvPr/>
        </p:nvGrpSpPr>
        <p:grpSpPr>
          <a:xfrm>
            <a:off x="3336364" y="4172259"/>
            <a:ext cx="1235636" cy="1235636"/>
            <a:chOff x="3312734" y="532054"/>
            <a:chExt cx="1235636" cy="1235636"/>
          </a:xfrm>
        </p:grpSpPr>
        <p:sp>
          <p:nvSpPr>
            <p:cNvPr id="21" name="Oval 20">
              <a:extLst>
                <a:ext uri="{FF2B5EF4-FFF2-40B4-BE49-F238E27FC236}">
                  <a16:creationId xmlns:a16="http://schemas.microsoft.com/office/drawing/2014/main" id="{D871A19C-E485-5249-B901-855966A344B5}"/>
                </a:ext>
              </a:extLst>
            </p:cNvPr>
            <p:cNvSpPr/>
            <p:nvPr/>
          </p:nvSpPr>
          <p:spPr>
            <a:xfrm>
              <a:off x="3312734" y="532054"/>
              <a:ext cx="1235636" cy="1235636"/>
            </a:xfrm>
            <a:prstGeom prst="ellipse">
              <a:avLst/>
            </a:prstGeom>
            <a:solidFill>
              <a:srgbClr val="DF282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Downward trend graph with solid fill">
              <a:extLst>
                <a:ext uri="{FF2B5EF4-FFF2-40B4-BE49-F238E27FC236}">
                  <a16:creationId xmlns:a16="http://schemas.microsoft.com/office/drawing/2014/main" id="{FB21B7B1-31D0-A241-9055-1FAA72DCC2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45878" y="720513"/>
              <a:ext cx="741406" cy="741406"/>
            </a:xfrm>
            <a:prstGeom prst="rect">
              <a:avLst/>
            </a:prstGeom>
          </p:spPr>
        </p:pic>
      </p:grpSp>
      <p:sp>
        <p:nvSpPr>
          <p:cNvPr id="3" name="Rectangle 2">
            <a:extLst>
              <a:ext uri="{FF2B5EF4-FFF2-40B4-BE49-F238E27FC236}">
                <a16:creationId xmlns:a16="http://schemas.microsoft.com/office/drawing/2014/main" id="{3A2C66BA-D969-FB48-8B8E-A82726BCB93A}"/>
              </a:ext>
            </a:extLst>
          </p:cNvPr>
          <p:cNvSpPr/>
          <p:nvPr/>
        </p:nvSpPr>
        <p:spPr>
          <a:xfrm>
            <a:off x="5105452" y="1136278"/>
            <a:ext cx="2960370" cy="2002473"/>
          </a:xfrm>
          <a:prstGeom prst="rect">
            <a:avLst/>
          </a:prstGeom>
          <a:solidFill>
            <a:srgbClr val="DF2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EBB7241-16B0-C742-B6AF-55D5143F8F20}"/>
              </a:ext>
            </a:extLst>
          </p:cNvPr>
          <p:cNvSpPr txBox="1"/>
          <p:nvPr/>
        </p:nvSpPr>
        <p:spPr>
          <a:xfrm>
            <a:off x="5346782" y="1464243"/>
            <a:ext cx="2577446" cy="1427314"/>
          </a:xfrm>
          <a:prstGeom prst="rect">
            <a:avLst/>
          </a:prstGeom>
          <a:noFill/>
          <a:effectLst/>
        </p:spPr>
        <p:txBody>
          <a:bodyPr wrap="square" rtlCol="0">
            <a:spAutoFit/>
          </a:bodyPr>
          <a:lstStyle/>
          <a:p>
            <a:pPr>
              <a:lnSpc>
                <a:spcPct val="80000"/>
              </a:lnSpc>
            </a:pPr>
            <a:r>
              <a:rPr lang="en-US" b="1" dirty="0">
                <a:solidFill>
                  <a:schemeClr val="bg1"/>
                </a:solidFill>
                <a:latin typeface="Arial Black" panose="020B0604020202020204" pitchFamily="34" charset="0"/>
                <a:cs typeface="Arial Black" panose="020B0604020202020204" pitchFamily="34" charset="0"/>
              </a:rPr>
              <a:t>Tourism operators in Northern Ontario require support from government now more than </a:t>
            </a:r>
            <a:r>
              <a:rPr lang="en-US" b="1" i="1" u="sng" dirty="0">
                <a:solidFill>
                  <a:schemeClr val="bg1"/>
                </a:solidFill>
                <a:latin typeface="Arial Black" panose="020B0604020202020204" pitchFamily="34" charset="0"/>
                <a:cs typeface="Arial Black" panose="020B0604020202020204" pitchFamily="34" charset="0"/>
              </a:rPr>
              <a:t>ever</a:t>
            </a:r>
            <a:r>
              <a:rPr lang="en-US" b="1" dirty="0">
                <a:solidFill>
                  <a:schemeClr val="bg1"/>
                </a:solidFill>
                <a:latin typeface="Arial Black" panose="020B0604020202020204" pitchFamily="34" charset="0"/>
                <a:cs typeface="Arial Black" panose="020B0604020202020204" pitchFamily="34" charset="0"/>
              </a:rPr>
              <a:t>.</a:t>
            </a:r>
            <a:endParaRPr lang="en-US" b="1" i="1" dirty="0">
              <a:solidFill>
                <a:schemeClr val="bg1"/>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00184649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F59CD-7FB8-8346-8778-C1A15CEA21A6}"/>
              </a:ext>
            </a:extLst>
          </p:cNvPr>
          <p:cNvPicPr/>
          <p:nvPr/>
        </p:nvPicPr>
        <p:blipFill>
          <a:blip r:embed="rId2" cstate="screen">
            <a:extLst>
              <a:ext uri="{28A0092B-C50C-407E-A947-70E740481C1C}">
                <a14:useLocalDpi xmlns:a14="http://schemas.microsoft.com/office/drawing/2010/main"/>
              </a:ext>
            </a:extLst>
          </a:blip>
          <a:stretch>
            <a:fillRect/>
          </a:stretch>
        </p:blipFill>
        <p:spPr>
          <a:xfrm>
            <a:off x="1097911" y="744774"/>
            <a:ext cx="6948178" cy="5368452"/>
          </a:xfrm>
          <a:prstGeom prst="rect">
            <a:avLst/>
          </a:prstGeom>
        </p:spPr>
      </p:pic>
    </p:spTree>
    <p:extLst>
      <p:ext uri="{BB962C8B-B14F-4D97-AF65-F5344CB8AC3E}">
        <p14:creationId xmlns:p14="http://schemas.microsoft.com/office/powerpoint/2010/main" val="1880839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A38A11-DBE9-7A41-8A63-AFE5B2A78CD3}"/>
              </a:ext>
            </a:extLst>
          </p:cNvPr>
          <p:cNvPicPr/>
          <p:nvPr/>
        </p:nvPicPr>
        <p:blipFill>
          <a:blip r:embed="rId2" cstate="screen">
            <a:extLst>
              <a:ext uri="{28A0092B-C50C-407E-A947-70E740481C1C}">
                <a14:useLocalDpi xmlns:a14="http://schemas.microsoft.com/office/drawing/2010/main"/>
              </a:ext>
            </a:extLst>
          </a:blip>
          <a:stretch>
            <a:fillRect/>
          </a:stretch>
        </p:blipFill>
        <p:spPr>
          <a:xfrm>
            <a:off x="1288893" y="819545"/>
            <a:ext cx="6566213" cy="5218910"/>
          </a:xfrm>
          <a:prstGeom prst="rect">
            <a:avLst/>
          </a:prstGeom>
        </p:spPr>
      </p:pic>
    </p:spTree>
    <p:extLst>
      <p:ext uri="{BB962C8B-B14F-4D97-AF65-F5344CB8AC3E}">
        <p14:creationId xmlns:p14="http://schemas.microsoft.com/office/powerpoint/2010/main" val="1496696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026E7630-BC4E-2A4C-A7DA-85B835EC6986}"/>
              </a:ext>
            </a:extLst>
          </p:cNvPr>
          <p:cNvSpPr/>
          <p:nvPr/>
        </p:nvSpPr>
        <p:spPr>
          <a:xfrm>
            <a:off x="1450761" y="2002420"/>
            <a:ext cx="1415004" cy="1415004"/>
          </a:xfrm>
          <a:prstGeom prst="ellipse">
            <a:avLst/>
          </a:prstGeom>
          <a:solidFill>
            <a:srgbClr val="DF282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3">
            <a:extLst>
              <a:ext uri="{FF2B5EF4-FFF2-40B4-BE49-F238E27FC236}">
                <a16:creationId xmlns:a16="http://schemas.microsoft.com/office/drawing/2014/main" id="{34F29204-C38C-9347-800E-62D1788C1360}"/>
              </a:ext>
            </a:extLst>
          </p:cNvPr>
          <p:cNvGraphicFramePr>
            <a:graphicFrameLocks noGrp="1"/>
          </p:cNvGraphicFramePr>
          <p:nvPr>
            <p:extLst>
              <p:ext uri="{D42A27DB-BD31-4B8C-83A1-F6EECF244321}">
                <p14:modId xmlns:p14="http://schemas.microsoft.com/office/powerpoint/2010/main" val="1464078219"/>
              </p:ext>
            </p:extLst>
          </p:nvPr>
        </p:nvGraphicFramePr>
        <p:xfrm>
          <a:off x="4312100" y="778313"/>
          <a:ext cx="4140000" cy="5301374"/>
        </p:xfrm>
        <a:graphic>
          <a:graphicData uri="http://schemas.openxmlformats.org/drawingml/2006/table">
            <a:tbl>
              <a:tblPr firstRow="1" bandRow="1">
                <a:tableStyleId>{F5AB1C69-6EDB-4FF4-983F-18BD219EF322}</a:tableStyleId>
              </a:tblPr>
              <a:tblGrid>
                <a:gridCol w="1152702">
                  <a:extLst>
                    <a:ext uri="{9D8B030D-6E8A-4147-A177-3AD203B41FA5}">
                      <a16:colId xmlns:a16="http://schemas.microsoft.com/office/drawing/2014/main" val="3946587498"/>
                    </a:ext>
                  </a:extLst>
                </a:gridCol>
                <a:gridCol w="2987298">
                  <a:extLst>
                    <a:ext uri="{9D8B030D-6E8A-4147-A177-3AD203B41FA5}">
                      <a16:colId xmlns:a16="http://schemas.microsoft.com/office/drawing/2014/main" val="3150327132"/>
                    </a:ext>
                  </a:extLst>
                </a:gridCol>
              </a:tblGrid>
              <a:tr h="163454">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Jim Antler</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r>
                        <a:rPr lang="en-CA" sz="900" b="0" dirty="0">
                          <a:solidFill>
                            <a:srgbClr val="545759"/>
                          </a:solidFill>
                          <a:latin typeface="Calibri" panose="020F0502020204030204" pitchFamily="34" charset="0"/>
                          <a:ea typeface="Calibri" panose="020F0502020204030204" pitchFamily="34" charset="0"/>
                          <a:cs typeface="Times New Roman" panose="02020603050405020304" pitchFamily="18" charset="0"/>
                        </a:rPr>
                        <a:t>Ministry of Heritage, Sport, Tourism and Culture Industries</a:t>
                      </a:r>
                      <a:endParaRPr lang="en-US" sz="900" b="0" dirty="0"/>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7683601"/>
                  </a:ext>
                </a:extLst>
              </a:tr>
              <a:tr h="164741">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John Guerard</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rPr>
                        <a:t>NOHFC</a:t>
                      </a: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792953"/>
                  </a:ext>
                </a:extLst>
              </a:tr>
              <a:tr h="164741">
                <a:tc>
                  <a:txBody>
                    <a:bodyPr/>
                    <a:lstStyle/>
                    <a:p>
                      <a:pPr>
                        <a:lnSpc>
                          <a:spcPct val="80000"/>
                        </a:lnSpc>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Hailey Berlin</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rPr>
                        <a:t>Ministry of Heritage, Sport, Tourism and Culture Industries</a:t>
                      </a: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9968754"/>
                  </a:ext>
                </a:extLst>
              </a:tr>
              <a:tr h="164741">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Eric Lund</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dirty="0" err="1">
                          <a:solidFill>
                            <a:srgbClr val="545759"/>
                          </a:solidFill>
                          <a:latin typeface="Calibri" panose="020F0502020204030204" pitchFamily="34" charset="0"/>
                          <a:ea typeface="Calibri" panose="020F0502020204030204" pitchFamily="34" charset="0"/>
                          <a:cs typeface="Times New Roman" panose="02020603050405020304" pitchFamily="18" charset="0"/>
                        </a:rPr>
                        <a:t>Esnagami</a:t>
                      </a:r>
                      <a:r>
                        <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rPr>
                        <a:t> Lodge</a:t>
                      </a: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345664"/>
                  </a:ext>
                </a:extLst>
              </a:tr>
              <a:tr h="164741">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Betty McGie</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rPr>
                        <a:t>Destination Northern Ontario</a:t>
                      </a: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1553282"/>
                  </a:ext>
                </a:extLst>
              </a:tr>
              <a:tr h="164741">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David MacLachlan</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rPr>
                        <a:t>Destination Northern Ontario</a:t>
                      </a: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5344816"/>
                  </a:ext>
                </a:extLst>
              </a:tr>
              <a:tr h="164741">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Laurie </a:t>
                      </a:r>
                      <a:r>
                        <a:rPr lang="en-CA" sz="900" b="1" dirty="0" err="1">
                          <a:solidFill>
                            <a:srgbClr val="545759"/>
                          </a:solidFill>
                          <a:latin typeface="Calibri" panose="020F0502020204030204" pitchFamily="34" charset="0"/>
                          <a:ea typeface="Calibri" panose="020F0502020204030204" pitchFamily="34" charset="0"/>
                          <a:cs typeface="Times New Roman" panose="02020603050405020304" pitchFamily="18" charset="0"/>
                        </a:rPr>
                        <a:t>Marcil</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r>
                        <a:rPr lang="en-US" sz="900" dirty="0">
                          <a:solidFill>
                            <a:srgbClr val="545759"/>
                          </a:solidFill>
                        </a:rPr>
                        <a:t>NOTO</a:t>
                      </a: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3527050"/>
                  </a:ext>
                </a:extLst>
              </a:tr>
              <a:tr h="164741">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Julie Summers</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rPr>
                        <a:t>Fireside Lodge</a:t>
                      </a: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2338761"/>
                  </a:ext>
                </a:extLst>
              </a:tr>
              <a:tr h="164741">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Wayne Clark</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rPr>
                        <a:t>Clarks Cabins</a:t>
                      </a: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3164531"/>
                  </a:ext>
                </a:extLst>
              </a:tr>
              <a:tr h="164741">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Meagan Clark</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rPr>
                        <a:t>Clarks Cabins</a:t>
                      </a: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0172294"/>
                  </a:ext>
                </a:extLst>
              </a:tr>
              <a:tr h="164741">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Angelo Viola</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rPr>
                        <a:t>Fish ‘n Canada Show</a:t>
                      </a: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7381949"/>
                  </a:ext>
                </a:extLst>
              </a:tr>
              <a:tr h="164741">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Rob  LaRue</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r>
                        <a:rPr lang="en-US" sz="900" dirty="0">
                          <a:solidFill>
                            <a:srgbClr val="545759"/>
                          </a:solidFill>
                        </a:rPr>
                        <a:t>Algoma Country</a:t>
                      </a: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7079522"/>
                  </a:ext>
                </a:extLst>
              </a:tr>
              <a:tr h="164741">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Gerry </a:t>
                      </a:r>
                      <a:r>
                        <a:rPr lang="en-CA" sz="900" b="1" dirty="0" err="1">
                          <a:solidFill>
                            <a:srgbClr val="545759"/>
                          </a:solidFill>
                          <a:latin typeface="Calibri" panose="020F0502020204030204" pitchFamily="34" charset="0"/>
                          <a:ea typeface="Calibri" panose="020F0502020204030204" pitchFamily="34" charset="0"/>
                          <a:cs typeface="Times New Roman" panose="02020603050405020304" pitchFamily="18" charset="0"/>
                        </a:rPr>
                        <a:t>Cariou</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rPr>
                        <a:t>Sunset Country</a:t>
                      </a: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750228"/>
                  </a:ext>
                </a:extLst>
              </a:tr>
              <a:tr h="164741">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Emma Jones</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rPr>
                        <a:t>Karen Jones Consulting</a:t>
                      </a: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9450862"/>
                  </a:ext>
                </a:extLst>
              </a:tr>
              <a:tr h="164741">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Stephanie Hopkin</a:t>
                      </a:r>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a:solidFill>
                            <a:srgbClr val="545759"/>
                          </a:solidFill>
                          <a:latin typeface="Calibri" panose="020F0502020204030204" pitchFamily="34" charset="0"/>
                          <a:ea typeface="Calibri" panose="020F0502020204030204" pitchFamily="34" charset="0"/>
                          <a:cs typeface="Times New Roman" panose="02020603050405020304" pitchFamily="18" charset="0"/>
                        </a:rPr>
                        <a:t>Destination Northern Ontario</a:t>
                      </a:r>
                      <a:endPar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84711"/>
                  </a:ext>
                </a:extLst>
              </a:tr>
              <a:tr h="164741">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Sara Dekker</a:t>
                      </a:r>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a:solidFill>
                            <a:srgbClr val="545759"/>
                          </a:solidFill>
                          <a:latin typeface="Calibri" panose="020F0502020204030204" pitchFamily="34" charset="0"/>
                          <a:ea typeface="Calibri" panose="020F0502020204030204" pitchFamily="34" charset="0"/>
                          <a:cs typeface="Times New Roman" panose="02020603050405020304" pitchFamily="18" charset="0"/>
                        </a:rPr>
                        <a:t>Destination Northern Ontario</a:t>
                      </a:r>
                      <a:endPar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1377959"/>
                  </a:ext>
                </a:extLst>
              </a:tr>
              <a:tr h="164741">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Heather </a:t>
                      </a:r>
                      <a:r>
                        <a:rPr lang="en-CA" sz="900" b="1" dirty="0" err="1">
                          <a:solidFill>
                            <a:srgbClr val="545759"/>
                          </a:solidFill>
                          <a:latin typeface="Calibri" panose="020F0502020204030204" pitchFamily="34" charset="0"/>
                          <a:ea typeface="Calibri" panose="020F0502020204030204" pitchFamily="34" charset="0"/>
                          <a:cs typeface="Times New Roman" panose="02020603050405020304" pitchFamily="18" charset="0"/>
                        </a:rPr>
                        <a:t>Chertow</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rPr>
                        <a:t>MNDME</a:t>
                      </a: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362349"/>
                  </a:ext>
                </a:extLst>
              </a:tr>
              <a:tr h="164741">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Jacqueline LaRocque</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a:solidFill>
                            <a:srgbClr val="545759"/>
                          </a:solidFill>
                          <a:latin typeface="Calibri" panose="020F0502020204030204" pitchFamily="34" charset="0"/>
                          <a:ea typeface="Calibri" panose="020F0502020204030204" pitchFamily="34" charset="0"/>
                          <a:cs typeface="Times New Roman" panose="02020603050405020304" pitchFamily="18" charset="0"/>
                        </a:rPr>
                        <a:t>Northwestern Ontario Air Charters Association</a:t>
                      </a:r>
                      <a:endPar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8168651"/>
                  </a:ext>
                </a:extLst>
              </a:tr>
              <a:tr h="164741">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Beth Potter</a:t>
                      </a:r>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a:solidFill>
                            <a:srgbClr val="545759"/>
                          </a:solidFill>
                          <a:latin typeface="Calibri" panose="020F0502020204030204" pitchFamily="34" charset="0"/>
                          <a:ea typeface="Calibri" panose="020F0502020204030204" pitchFamily="34" charset="0"/>
                          <a:cs typeface="Times New Roman" panose="02020603050405020304" pitchFamily="18" charset="0"/>
                        </a:rPr>
                        <a:t>TIAO</a:t>
                      </a:r>
                      <a:endPar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2844980"/>
                  </a:ext>
                </a:extLst>
              </a:tr>
              <a:tr h="164741">
                <a:tc>
                  <a:txBody>
                    <a:bodyPr/>
                    <a:lstStyle/>
                    <a:p>
                      <a:pPr>
                        <a:lnSpc>
                          <a:spcPct val="80000"/>
                        </a:lnSpc>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Sue Crane</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a:solidFill>
                            <a:srgbClr val="545759"/>
                          </a:solidFill>
                          <a:latin typeface="Calibri" panose="020F0502020204030204" pitchFamily="34" charset="0"/>
                          <a:ea typeface="Calibri" panose="020F0502020204030204" pitchFamily="34" charset="0"/>
                          <a:cs typeface="Times New Roman" panose="02020603050405020304" pitchFamily="18" charset="0"/>
                        </a:rPr>
                        <a:t>Crane’s Lochaven Lodge</a:t>
                      </a:r>
                      <a:endPar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3305564"/>
                  </a:ext>
                </a:extLst>
              </a:tr>
              <a:tr h="164741">
                <a:tc>
                  <a:txBody>
                    <a:bodyPr/>
                    <a:lstStyle/>
                    <a:p>
                      <a:pPr>
                        <a:lnSpc>
                          <a:spcPct val="80000"/>
                        </a:lnSpc>
                      </a:pPr>
                      <a:r>
                        <a:rPr lang="en-CA" sz="900" b="1">
                          <a:solidFill>
                            <a:srgbClr val="545759"/>
                          </a:solidFill>
                          <a:latin typeface="Calibri" panose="020F0502020204030204" pitchFamily="34" charset="0"/>
                          <a:ea typeface="Calibri" panose="020F0502020204030204" pitchFamily="34" charset="0"/>
                          <a:cs typeface="Times New Roman" panose="02020603050405020304" pitchFamily="18" charset="0"/>
                        </a:rPr>
                        <a:t>Dean Lapham</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rPr>
                        <a:t>Redwood Sportfishing Charters</a:t>
                      </a: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4208559"/>
                  </a:ext>
                </a:extLst>
              </a:tr>
              <a:tr h="164741">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Ted Putnam</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rPr>
                        <a:t>Hawk Lake Lodge</a:t>
                      </a: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3747104"/>
                  </a:ext>
                </a:extLst>
              </a:tr>
              <a:tr h="164741">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Mike Brazeau</a:t>
                      </a:r>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r>
                        <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rPr>
                        <a:t>Horwood Lake Lodge</a:t>
                      </a:r>
                      <a:endParaRPr lang="en-US" sz="900" dirty="0"/>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4834820"/>
                  </a:ext>
                </a:extLst>
              </a:tr>
              <a:tr h="164741">
                <a:tc>
                  <a:txBody>
                    <a:bodyPr/>
                    <a:lstStyle/>
                    <a:p>
                      <a:pPr>
                        <a:lnSpc>
                          <a:spcPct val="80000"/>
                        </a:lnSpc>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Denis Perrier</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rPr>
                        <a:t>Cache Campground</a:t>
                      </a:r>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1530100"/>
                  </a:ext>
                </a:extLst>
              </a:tr>
              <a:tr h="164741">
                <a:tc>
                  <a:txBody>
                    <a:bodyPr/>
                    <a:lstStyle/>
                    <a:p>
                      <a:pPr>
                        <a:lnSpc>
                          <a:spcPct val="80000"/>
                        </a:lnSpc>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Jay </a:t>
                      </a:r>
                      <a:r>
                        <a:rPr lang="en-CA" sz="900" b="1" dirty="0" err="1">
                          <a:solidFill>
                            <a:srgbClr val="545759"/>
                          </a:solidFill>
                          <a:latin typeface="Calibri" panose="020F0502020204030204" pitchFamily="34" charset="0"/>
                          <a:ea typeface="Calibri" panose="020F0502020204030204" pitchFamily="34" charset="0"/>
                          <a:cs typeface="Times New Roman" panose="02020603050405020304" pitchFamily="18" charset="0"/>
                        </a:rPr>
                        <a:t>Seimens</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0000"/>
                        </a:lnSpc>
                      </a:pPr>
                      <a:r>
                        <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rPr>
                        <a:t>Thrive Visuals &amp; </a:t>
                      </a:r>
                      <a:r>
                        <a:rPr lang="en-CA" sz="900" dirty="0" err="1">
                          <a:solidFill>
                            <a:srgbClr val="545759"/>
                          </a:solidFill>
                          <a:latin typeface="Calibri" panose="020F0502020204030204" pitchFamily="34" charset="0"/>
                          <a:ea typeface="Calibri" panose="020F0502020204030204" pitchFamily="34" charset="0"/>
                          <a:cs typeface="Times New Roman" panose="02020603050405020304" pitchFamily="18" charset="0"/>
                        </a:rPr>
                        <a:t>Youtube</a:t>
                      </a:r>
                      <a:r>
                        <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rPr>
                        <a:t> Angler</a:t>
                      </a:r>
                      <a:endParaRPr lang="en-US" sz="900" dirty="0"/>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8693022"/>
                  </a:ext>
                </a:extLst>
              </a:tr>
              <a:tr h="164741">
                <a:tc>
                  <a:txBody>
                    <a:bodyPr/>
                    <a:lstStyle/>
                    <a:p>
                      <a:pPr>
                        <a:lnSpc>
                          <a:spcPct val="80000"/>
                        </a:lnSpc>
                      </a:pPr>
                      <a:r>
                        <a:rPr lang="en-CA" sz="9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Jayden Symonds </a:t>
                      </a:r>
                      <a:endParaRPr lang="en-US" sz="900" b="1" dirty="0"/>
                    </a:p>
                  </a:txBody>
                  <a:tcPr marL="117720" marR="4572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nSpc>
                          <a:spcPct val="80000"/>
                        </a:lnSpc>
                      </a:pPr>
                      <a:r>
                        <a:rPr lang="en-CA" sz="900" dirty="0">
                          <a:solidFill>
                            <a:srgbClr val="545759"/>
                          </a:solidFill>
                          <a:latin typeface="Calibri" panose="020F0502020204030204" pitchFamily="34" charset="0"/>
                          <a:ea typeface="Calibri" panose="020F0502020204030204" pitchFamily="34" charset="0"/>
                          <a:cs typeface="Times New Roman" panose="02020603050405020304" pitchFamily="18" charset="0"/>
                        </a:rPr>
                        <a:t>Northwest Outfitters</a:t>
                      </a:r>
                      <a:endParaRPr lang="en-US" sz="900" dirty="0"/>
                    </a:p>
                  </a:txBody>
                  <a:tcPr marL="117720" marR="4572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4442101"/>
                  </a:ext>
                </a:extLst>
              </a:tr>
            </a:tbl>
          </a:graphicData>
        </a:graphic>
      </p:graphicFrame>
      <p:pic>
        <p:nvPicPr>
          <p:cNvPr id="19" name="Picture 10" descr="Group brainstorm with solid fill">
            <a:extLst>
              <a:ext uri="{FF2B5EF4-FFF2-40B4-BE49-F238E27FC236}">
                <a16:creationId xmlns:a16="http://schemas.microsoft.com/office/drawing/2014/main" id="{F222523E-44A9-614A-B31C-661374B289C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68821" y="2060295"/>
            <a:ext cx="1178883" cy="1178883"/>
          </a:xfrm>
          <a:prstGeom prst="rect">
            <a:avLst/>
          </a:prstGeom>
        </p:spPr>
      </p:pic>
      <p:sp>
        <p:nvSpPr>
          <p:cNvPr id="22" name="TextBox 21">
            <a:extLst>
              <a:ext uri="{FF2B5EF4-FFF2-40B4-BE49-F238E27FC236}">
                <a16:creationId xmlns:a16="http://schemas.microsoft.com/office/drawing/2014/main" id="{195F38A0-3756-724A-BD55-F67549879716}"/>
              </a:ext>
            </a:extLst>
          </p:cNvPr>
          <p:cNvSpPr txBox="1"/>
          <p:nvPr/>
        </p:nvSpPr>
        <p:spPr>
          <a:xfrm>
            <a:off x="208541" y="3709685"/>
            <a:ext cx="4010961" cy="546368"/>
          </a:xfrm>
          <a:prstGeom prst="rect">
            <a:avLst/>
          </a:prstGeom>
          <a:noFill/>
          <a:effectLst/>
        </p:spPr>
        <p:txBody>
          <a:bodyPr wrap="square" rtlCol="0">
            <a:spAutoFit/>
          </a:bodyPr>
          <a:lstStyle/>
          <a:p>
            <a:pPr algn="ctr">
              <a:lnSpc>
                <a:spcPct val="80000"/>
              </a:lnSpc>
            </a:pPr>
            <a:r>
              <a:rPr lang="en-US" sz="3600" b="1" spc="-150" dirty="0">
                <a:solidFill>
                  <a:srgbClr val="545759"/>
                </a:solidFill>
                <a:latin typeface="Arial Black" panose="020B0604020202020204" pitchFamily="34" charset="0"/>
                <a:cs typeface="Arial Black" panose="020B0604020202020204" pitchFamily="34" charset="0"/>
              </a:rPr>
              <a:t>Consultations</a:t>
            </a:r>
          </a:p>
        </p:txBody>
      </p:sp>
    </p:spTree>
    <p:extLst>
      <p:ext uri="{BB962C8B-B14F-4D97-AF65-F5344CB8AC3E}">
        <p14:creationId xmlns:p14="http://schemas.microsoft.com/office/powerpoint/2010/main" val="402745177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AD009A-DE3B-3148-96CE-C12B3F7AD5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6857999"/>
          </a:xfrm>
          <a:prstGeom prst="rect">
            <a:avLst/>
          </a:prstGeom>
        </p:spPr>
      </p:pic>
      <p:sp>
        <p:nvSpPr>
          <p:cNvPr id="28" name="Rectangle 27">
            <a:extLst>
              <a:ext uri="{FF2B5EF4-FFF2-40B4-BE49-F238E27FC236}">
                <a16:creationId xmlns:a16="http://schemas.microsoft.com/office/drawing/2014/main" id="{B44EC6F6-9AA0-D64A-9496-69DF8551D97F}"/>
              </a:ext>
            </a:extLst>
          </p:cNvPr>
          <p:cNvSpPr/>
          <p:nvPr/>
        </p:nvSpPr>
        <p:spPr>
          <a:xfrm rot="10800000">
            <a:off x="-2" y="5029"/>
            <a:ext cx="9144001" cy="6858000"/>
          </a:xfrm>
          <a:prstGeom prst="rect">
            <a:avLst/>
          </a:prstGeom>
          <a:gradFill flip="none" rotWithShape="1">
            <a:gsLst>
              <a:gs pos="0">
                <a:schemeClr val="tx1">
                  <a:lumMod val="63000"/>
                  <a:lumOff val="37000"/>
                  <a:alpha val="0"/>
                </a:schemeClr>
              </a:gs>
              <a:gs pos="88000">
                <a:schemeClr val="tx1">
                  <a:alpha val="5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CA476DF-031E-AB4B-B921-A50F7CDCEAE1}"/>
              </a:ext>
            </a:extLst>
          </p:cNvPr>
          <p:cNvSpPr/>
          <p:nvPr/>
        </p:nvSpPr>
        <p:spPr>
          <a:xfrm>
            <a:off x="-24727" y="-5029"/>
            <a:ext cx="9144001" cy="6858000"/>
          </a:xfrm>
          <a:prstGeom prst="rect">
            <a:avLst/>
          </a:prstGeom>
          <a:gradFill flip="none" rotWithShape="1">
            <a:gsLst>
              <a:gs pos="0">
                <a:schemeClr val="tx1">
                  <a:lumMod val="63000"/>
                  <a:lumOff val="37000"/>
                  <a:alpha val="0"/>
                </a:schemeClr>
              </a:gs>
              <a:gs pos="88000">
                <a:schemeClr val="tx1">
                  <a:alpha val="5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A1565FAD-36AC-6148-AD0D-286395A7224B}"/>
              </a:ext>
            </a:extLst>
          </p:cNvPr>
          <p:cNvSpPr/>
          <p:nvPr/>
        </p:nvSpPr>
        <p:spPr>
          <a:xfrm>
            <a:off x="1" y="2098504"/>
            <a:ext cx="5174475" cy="915360"/>
          </a:xfrm>
          <a:prstGeom prst="rect">
            <a:avLst/>
          </a:prstGeom>
          <a:solidFill>
            <a:srgbClr val="DF2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78477C9-EA41-7446-AF8E-4FABF73C86C3}"/>
              </a:ext>
            </a:extLst>
          </p:cNvPr>
          <p:cNvSpPr txBox="1"/>
          <p:nvPr/>
        </p:nvSpPr>
        <p:spPr>
          <a:xfrm>
            <a:off x="743305" y="2182227"/>
            <a:ext cx="4417369" cy="707886"/>
          </a:xfrm>
          <a:prstGeom prst="rect">
            <a:avLst/>
          </a:prstGeom>
          <a:noFill/>
          <a:effectLst/>
        </p:spPr>
        <p:txBody>
          <a:bodyPr wrap="square" rtlCol="0">
            <a:spAutoFit/>
          </a:bodyPr>
          <a:lstStyle/>
          <a:p>
            <a:pPr algn="l"/>
            <a:r>
              <a:rPr lang="en-US" sz="4000" b="1" spc="-150" dirty="0">
                <a:solidFill>
                  <a:schemeClr val="bg1"/>
                </a:solidFill>
                <a:latin typeface="Arial Black" panose="020B0604020202020204" pitchFamily="34" charset="0"/>
                <a:cs typeface="Arial Black" panose="020B0604020202020204" pitchFamily="34" charset="0"/>
              </a:rPr>
              <a:t>Who We Are</a:t>
            </a:r>
          </a:p>
        </p:txBody>
      </p:sp>
      <p:sp>
        <p:nvSpPr>
          <p:cNvPr id="42" name="TextBox 41">
            <a:extLst>
              <a:ext uri="{FF2B5EF4-FFF2-40B4-BE49-F238E27FC236}">
                <a16:creationId xmlns:a16="http://schemas.microsoft.com/office/drawing/2014/main" id="{AFEC1AE0-CE4C-2044-9976-832B1B44FCFA}"/>
              </a:ext>
            </a:extLst>
          </p:cNvPr>
          <p:cNvSpPr txBox="1"/>
          <p:nvPr/>
        </p:nvSpPr>
        <p:spPr>
          <a:xfrm>
            <a:off x="2744570" y="703283"/>
            <a:ext cx="1740919" cy="913070"/>
          </a:xfrm>
          <a:prstGeom prst="rect">
            <a:avLst/>
          </a:prstGeom>
          <a:noFill/>
          <a:effectLst/>
        </p:spPr>
        <p:txBody>
          <a:bodyPr wrap="square" rtlCol="0">
            <a:spAutoFit/>
          </a:bodyPr>
          <a:lstStyle/>
          <a:p>
            <a:pPr>
              <a:lnSpc>
                <a:spcPts val="1600"/>
              </a:lnSpc>
            </a:pPr>
            <a:r>
              <a:rPr lang="en-US" sz="1200" dirty="0">
                <a:solidFill>
                  <a:schemeClr val="bg1"/>
                </a:solidFill>
                <a:latin typeface="Arial Black" panose="020B0604020202020204" pitchFamily="34" charset="0"/>
                <a:cs typeface="Arial Black" panose="020B0604020202020204" pitchFamily="34" charset="0"/>
              </a:rPr>
              <a:t>REGIONAL </a:t>
            </a:r>
          </a:p>
          <a:p>
            <a:pPr>
              <a:lnSpc>
                <a:spcPts val="1600"/>
              </a:lnSpc>
            </a:pPr>
            <a:r>
              <a:rPr lang="en-US" sz="1200" dirty="0">
                <a:solidFill>
                  <a:schemeClr val="bg1"/>
                </a:solidFill>
                <a:latin typeface="Arial Black" panose="020B0604020202020204" pitchFamily="34" charset="0"/>
                <a:cs typeface="Arial Black" panose="020B0604020202020204" pitchFamily="34" charset="0"/>
              </a:rPr>
              <a:t>TOURISM </a:t>
            </a:r>
          </a:p>
          <a:p>
            <a:pPr>
              <a:lnSpc>
                <a:spcPts val="1600"/>
              </a:lnSpc>
            </a:pPr>
            <a:r>
              <a:rPr lang="en-US" sz="1200" dirty="0">
                <a:solidFill>
                  <a:schemeClr val="bg1"/>
                </a:solidFill>
                <a:latin typeface="Arial Black" panose="020B0604020202020204" pitchFamily="34" charset="0"/>
                <a:cs typeface="Arial Black" panose="020B0604020202020204" pitchFamily="34" charset="0"/>
              </a:rPr>
              <a:t>ORGANIZATION </a:t>
            </a:r>
          </a:p>
          <a:p>
            <a:pPr>
              <a:lnSpc>
                <a:spcPts val="1600"/>
              </a:lnSpc>
            </a:pPr>
            <a:r>
              <a:rPr lang="en-US" sz="1200" dirty="0">
                <a:solidFill>
                  <a:schemeClr val="bg1"/>
                </a:solidFill>
                <a:latin typeface="Arial Black" panose="020B0604020202020204" pitchFamily="34" charset="0"/>
                <a:cs typeface="Arial Black" panose="020B0604020202020204" pitchFamily="34" charset="0"/>
              </a:rPr>
              <a:t>(RTO) 13</a:t>
            </a:r>
          </a:p>
        </p:txBody>
      </p:sp>
      <p:pic>
        <p:nvPicPr>
          <p:cNvPr id="11" name="Picture 10">
            <a:extLst>
              <a:ext uri="{FF2B5EF4-FFF2-40B4-BE49-F238E27FC236}">
                <a16:creationId xmlns:a16="http://schemas.microsoft.com/office/drawing/2014/main" id="{AAE90ACE-E7F2-C747-8495-00E8F5229CC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44880" y="619560"/>
            <a:ext cx="1292528" cy="913070"/>
          </a:xfrm>
          <a:prstGeom prst="rect">
            <a:avLst/>
          </a:prstGeom>
        </p:spPr>
      </p:pic>
      <p:cxnSp>
        <p:nvCxnSpPr>
          <p:cNvPr id="13" name="Straight Connector 12">
            <a:extLst>
              <a:ext uri="{FF2B5EF4-FFF2-40B4-BE49-F238E27FC236}">
                <a16:creationId xmlns:a16="http://schemas.microsoft.com/office/drawing/2014/main" id="{8E0C0793-064C-BA4E-A7A0-4FCE1475DB17}"/>
              </a:ext>
            </a:extLst>
          </p:cNvPr>
          <p:cNvCxnSpPr/>
          <p:nvPr/>
        </p:nvCxnSpPr>
        <p:spPr>
          <a:xfrm>
            <a:off x="2475543" y="750418"/>
            <a:ext cx="0" cy="782212"/>
          </a:xfrm>
          <a:prstGeom prst="line">
            <a:avLst/>
          </a:prstGeom>
          <a:ln w="1270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3" name="Graphic 2" descr="Group of people with solid fill">
            <a:extLst>
              <a:ext uri="{FF2B5EF4-FFF2-40B4-BE49-F238E27FC236}">
                <a16:creationId xmlns:a16="http://schemas.microsoft.com/office/drawing/2014/main" id="{A0205AA9-91BD-0148-8651-3A18E0684A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4880" y="3655073"/>
            <a:ext cx="1103464" cy="1103464"/>
          </a:xfrm>
          <a:prstGeom prst="rect">
            <a:avLst/>
          </a:prstGeom>
        </p:spPr>
      </p:pic>
      <p:sp>
        <p:nvSpPr>
          <p:cNvPr id="29" name="TextBox 28">
            <a:extLst>
              <a:ext uri="{FF2B5EF4-FFF2-40B4-BE49-F238E27FC236}">
                <a16:creationId xmlns:a16="http://schemas.microsoft.com/office/drawing/2014/main" id="{85416ECA-B290-A642-A9B3-A870E479A32A}"/>
              </a:ext>
            </a:extLst>
          </p:cNvPr>
          <p:cNvSpPr txBox="1"/>
          <p:nvPr/>
        </p:nvSpPr>
        <p:spPr>
          <a:xfrm>
            <a:off x="1848344" y="3675890"/>
            <a:ext cx="2156497" cy="1061829"/>
          </a:xfrm>
          <a:prstGeom prst="rect">
            <a:avLst/>
          </a:prstGeom>
          <a:noFill/>
          <a:effectLst/>
        </p:spPr>
        <p:txBody>
          <a:bodyPr wrap="square" rtlCol="0">
            <a:spAutoFit/>
          </a:bodyPr>
          <a:lstStyle/>
          <a:p>
            <a:pPr>
              <a:lnSpc>
                <a:spcPct val="90000"/>
              </a:lnSpc>
            </a:pPr>
            <a:r>
              <a:rPr lang="en-US" sz="1400" b="1" dirty="0">
                <a:solidFill>
                  <a:schemeClr val="bg1"/>
                </a:solidFill>
                <a:latin typeface="Arial Black" panose="020B0604020202020204" pitchFamily="34" charset="0"/>
                <a:cs typeface="Arial Black" panose="020B0604020202020204" pitchFamily="34" charset="0"/>
              </a:rPr>
              <a:t>Over 1,000 tourism operators attract 400,000 people annually to Northern Ontario.</a:t>
            </a:r>
          </a:p>
        </p:txBody>
      </p:sp>
      <p:sp>
        <p:nvSpPr>
          <p:cNvPr id="31" name="Rectangle 30">
            <a:extLst>
              <a:ext uri="{FF2B5EF4-FFF2-40B4-BE49-F238E27FC236}">
                <a16:creationId xmlns:a16="http://schemas.microsoft.com/office/drawing/2014/main" id="{F98971B4-3889-F547-80D7-8A09E854BF7B}"/>
              </a:ext>
            </a:extLst>
          </p:cNvPr>
          <p:cNvSpPr/>
          <p:nvPr/>
        </p:nvSpPr>
        <p:spPr>
          <a:xfrm>
            <a:off x="2822594" y="5219870"/>
            <a:ext cx="1724680" cy="703135"/>
          </a:xfrm>
          <a:prstGeom prst="rect">
            <a:avLst/>
          </a:prstGeom>
          <a:solidFill>
            <a:srgbClr val="DF2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EBCA9FA-1DD9-A64E-AF53-3A44279AD534}"/>
              </a:ext>
            </a:extLst>
          </p:cNvPr>
          <p:cNvSpPr txBox="1"/>
          <p:nvPr/>
        </p:nvSpPr>
        <p:spPr>
          <a:xfrm>
            <a:off x="946300" y="5454869"/>
            <a:ext cx="4228179" cy="369332"/>
          </a:xfrm>
          <a:prstGeom prst="rect">
            <a:avLst/>
          </a:prstGeom>
          <a:noFill/>
          <a:effectLst/>
        </p:spPr>
        <p:txBody>
          <a:bodyPr wrap="square" rtlCol="0">
            <a:spAutoFit/>
          </a:bodyPr>
          <a:lstStyle/>
          <a:p>
            <a:pPr>
              <a:lnSpc>
                <a:spcPct val="90000"/>
              </a:lnSpc>
            </a:pPr>
            <a:r>
              <a:rPr lang="en-US" sz="2000" b="1" dirty="0">
                <a:solidFill>
                  <a:schemeClr val="bg1"/>
                </a:solidFill>
                <a:latin typeface="Arial Black" panose="020B0604020202020204" pitchFamily="34" charset="0"/>
                <a:cs typeface="Arial Black" panose="020B0604020202020204" pitchFamily="34" charset="0"/>
              </a:rPr>
              <a:t>Total GDP = </a:t>
            </a:r>
          </a:p>
        </p:txBody>
      </p:sp>
      <p:sp>
        <p:nvSpPr>
          <p:cNvPr id="32" name="TextBox 31">
            <a:extLst>
              <a:ext uri="{FF2B5EF4-FFF2-40B4-BE49-F238E27FC236}">
                <a16:creationId xmlns:a16="http://schemas.microsoft.com/office/drawing/2014/main" id="{AD35ECC4-44E1-CE4E-9D53-C9B9BD7EF72C}"/>
              </a:ext>
            </a:extLst>
          </p:cNvPr>
          <p:cNvSpPr txBox="1"/>
          <p:nvPr/>
        </p:nvSpPr>
        <p:spPr>
          <a:xfrm>
            <a:off x="2793226" y="5347790"/>
            <a:ext cx="1714759" cy="275653"/>
          </a:xfrm>
          <a:prstGeom prst="rect">
            <a:avLst/>
          </a:prstGeom>
          <a:noFill/>
          <a:effectLst/>
        </p:spPr>
        <p:txBody>
          <a:bodyPr wrap="square" rtlCol="0">
            <a:spAutoFit/>
          </a:bodyPr>
          <a:lstStyle/>
          <a:p>
            <a:pPr algn="ctr">
              <a:lnSpc>
                <a:spcPct val="70000"/>
              </a:lnSpc>
            </a:pPr>
            <a:r>
              <a:rPr lang="en-US" sz="1600" spc="-150" dirty="0">
                <a:solidFill>
                  <a:schemeClr val="bg1"/>
                </a:solidFill>
                <a:latin typeface="Arial Black" panose="020B0604020202020204" pitchFamily="34" charset="0"/>
                <a:cs typeface="Arial Black" panose="020B0604020202020204" pitchFamily="34" charset="0"/>
              </a:rPr>
              <a:t>$1.1 </a:t>
            </a:r>
            <a:r>
              <a:rPr lang="en-US" sz="1600" dirty="0">
                <a:solidFill>
                  <a:schemeClr val="bg1"/>
                </a:solidFill>
                <a:latin typeface="Arial Black" panose="020B0604020202020204" pitchFamily="34" charset="0"/>
                <a:cs typeface="Arial Black" panose="020B0604020202020204" pitchFamily="34" charset="0"/>
              </a:rPr>
              <a:t>BILLION</a:t>
            </a:r>
          </a:p>
        </p:txBody>
      </p:sp>
      <p:cxnSp>
        <p:nvCxnSpPr>
          <p:cNvPr id="33" name="Straight Connector 32">
            <a:extLst>
              <a:ext uri="{FF2B5EF4-FFF2-40B4-BE49-F238E27FC236}">
                <a16:creationId xmlns:a16="http://schemas.microsoft.com/office/drawing/2014/main" id="{3FA1FD2D-FA12-784D-B6C0-B320E8CD0C81}"/>
              </a:ext>
            </a:extLst>
          </p:cNvPr>
          <p:cNvCxnSpPr>
            <a:cxnSpLocks/>
          </p:cNvCxnSpPr>
          <p:nvPr/>
        </p:nvCxnSpPr>
        <p:spPr>
          <a:xfrm>
            <a:off x="2475543" y="3150605"/>
            <a:ext cx="0" cy="470170"/>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6F959BA-43A8-194E-A5F0-FB17EA84FBB2}"/>
              </a:ext>
            </a:extLst>
          </p:cNvPr>
          <p:cNvCxnSpPr>
            <a:cxnSpLocks/>
          </p:cNvCxnSpPr>
          <p:nvPr/>
        </p:nvCxnSpPr>
        <p:spPr>
          <a:xfrm>
            <a:off x="2475543" y="4782636"/>
            <a:ext cx="0" cy="446327"/>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EC46CF61-3377-FD4D-BB37-C954F5007769}"/>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558325" y="6085099"/>
            <a:ext cx="1280267" cy="512107"/>
          </a:xfrm>
          <a:prstGeom prst="rect">
            <a:avLst/>
          </a:prstGeom>
        </p:spPr>
      </p:pic>
      <p:sp>
        <p:nvSpPr>
          <p:cNvPr id="37" name="TextBox 36">
            <a:extLst>
              <a:ext uri="{FF2B5EF4-FFF2-40B4-BE49-F238E27FC236}">
                <a16:creationId xmlns:a16="http://schemas.microsoft.com/office/drawing/2014/main" id="{C52D8067-9F05-2E41-AF1C-7B3960E9004F}"/>
              </a:ext>
            </a:extLst>
          </p:cNvPr>
          <p:cNvSpPr txBox="1"/>
          <p:nvPr/>
        </p:nvSpPr>
        <p:spPr>
          <a:xfrm>
            <a:off x="2516566" y="5578449"/>
            <a:ext cx="2294328" cy="264175"/>
          </a:xfrm>
          <a:prstGeom prst="rect">
            <a:avLst/>
          </a:prstGeom>
          <a:noFill/>
          <a:effectLst/>
        </p:spPr>
        <p:txBody>
          <a:bodyPr wrap="square" rtlCol="0">
            <a:spAutoFit/>
          </a:bodyPr>
          <a:lstStyle/>
          <a:p>
            <a:pPr algn="ctr">
              <a:lnSpc>
                <a:spcPct val="70000"/>
              </a:lnSpc>
            </a:pPr>
            <a:r>
              <a:rPr lang="en-US" sz="1500" dirty="0">
                <a:solidFill>
                  <a:schemeClr val="bg1"/>
                </a:solidFill>
                <a:latin typeface="Arial Black" panose="020B0604020202020204" pitchFamily="34" charset="0"/>
                <a:cs typeface="Arial Black" panose="020B0604020202020204" pitchFamily="34" charset="0"/>
              </a:rPr>
              <a:t>EVERY YEAR</a:t>
            </a:r>
          </a:p>
        </p:txBody>
      </p:sp>
      <p:pic>
        <p:nvPicPr>
          <p:cNvPr id="38" name="Picture 37">
            <a:extLst>
              <a:ext uri="{FF2B5EF4-FFF2-40B4-BE49-F238E27FC236}">
                <a16:creationId xmlns:a16="http://schemas.microsoft.com/office/drawing/2014/main" id="{51607718-2FD9-CB45-A36A-9E75EA28D9E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658513" y="1033799"/>
            <a:ext cx="3838608" cy="4025854"/>
          </a:xfrm>
          <a:prstGeom prst="rect">
            <a:avLst/>
          </a:prstGeom>
        </p:spPr>
      </p:pic>
    </p:spTree>
    <p:extLst>
      <p:ext uri="{BB962C8B-B14F-4D97-AF65-F5344CB8AC3E}">
        <p14:creationId xmlns:p14="http://schemas.microsoft.com/office/powerpoint/2010/main" val="969014375"/>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64BDC63-637F-CD40-A3D3-1AD2CC66ED6F}"/>
              </a:ext>
            </a:extLst>
          </p:cNvPr>
          <p:cNvSpPr txBox="1"/>
          <p:nvPr/>
        </p:nvSpPr>
        <p:spPr>
          <a:xfrm>
            <a:off x="2567430" y="894967"/>
            <a:ext cx="4558300" cy="1200329"/>
          </a:xfrm>
          <a:prstGeom prst="rect">
            <a:avLst/>
          </a:prstGeom>
          <a:noFill/>
          <a:effectLst/>
        </p:spPr>
        <p:txBody>
          <a:bodyPr wrap="square" rtlCol="0">
            <a:spAutoFit/>
          </a:bodyPr>
          <a:lstStyle/>
          <a:p>
            <a:r>
              <a:rPr lang="en-US" dirty="0">
                <a:solidFill>
                  <a:srgbClr val="545759"/>
                </a:solidFill>
                <a:latin typeface="Arial" panose="020B0604020202020204" pitchFamily="34" charset="0"/>
                <a:cs typeface="Arial" panose="020B0604020202020204" pitchFamily="34" charset="0"/>
              </a:rPr>
              <a:t>Northern Ontario tourist operators spend </a:t>
            </a:r>
            <a:r>
              <a:rPr lang="en-US" b="1" dirty="0">
                <a:solidFill>
                  <a:srgbClr val="545759"/>
                </a:solidFill>
                <a:latin typeface="Arial Black" panose="020B0604020202020204" pitchFamily="34" charset="0"/>
                <a:cs typeface="Arial Black" panose="020B0604020202020204" pitchFamily="34" charset="0"/>
              </a:rPr>
              <a:t>$1 BILLION </a:t>
            </a:r>
            <a:r>
              <a:rPr lang="en-US" dirty="0">
                <a:solidFill>
                  <a:srgbClr val="545759"/>
                </a:solidFill>
                <a:latin typeface="Arial" panose="020B0604020202020204" pitchFamily="34" charset="0"/>
                <a:cs typeface="Arial" panose="020B0604020202020204" pitchFamily="34" charset="0"/>
              </a:rPr>
              <a:t>on equipment, food, gas, supplies, license fees, salaries annually to keep their doors open to visitors</a:t>
            </a:r>
          </a:p>
        </p:txBody>
      </p:sp>
      <p:pic>
        <p:nvPicPr>
          <p:cNvPr id="29" name="Graphic 28" descr="Shopping cart with solid fill">
            <a:extLst>
              <a:ext uri="{FF2B5EF4-FFF2-40B4-BE49-F238E27FC236}">
                <a16:creationId xmlns:a16="http://schemas.microsoft.com/office/drawing/2014/main" id="{4AA3BA43-8821-B343-BB39-44EC627B7C0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286617" y="893899"/>
            <a:ext cx="886450" cy="886450"/>
          </a:xfrm>
          <a:prstGeom prst="rect">
            <a:avLst/>
          </a:prstGeom>
        </p:spPr>
      </p:pic>
      <p:pic>
        <p:nvPicPr>
          <p:cNvPr id="33" name="Graphic 32" descr="Meeting with solid fill">
            <a:extLst>
              <a:ext uri="{FF2B5EF4-FFF2-40B4-BE49-F238E27FC236}">
                <a16:creationId xmlns:a16="http://schemas.microsoft.com/office/drawing/2014/main" id="{1D52C8AB-C76F-0140-AAB9-936230E68C1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258386" y="2101929"/>
            <a:ext cx="848526" cy="848526"/>
          </a:xfrm>
          <a:prstGeom prst="rect">
            <a:avLst/>
          </a:prstGeom>
        </p:spPr>
      </p:pic>
      <p:sp>
        <p:nvSpPr>
          <p:cNvPr id="34" name="TextBox 33">
            <a:extLst>
              <a:ext uri="{FF2B5EF4-FFF2-40B4-BE49-F238E27FC236}">
                <a16:creationId xmlns:a16="http://schemas.microsoft.com/office/drawing/2014/main" id="{ABED16E7-E7CB-0F48-97CB-36934E8C5D79}"/>
              </a:ext>
            </a:extLst>
          </p:cNvPr>
          <p:cNvSpPr txBox="1"/>
          <p:nvPr/>
        </p:nvSpPr>
        <p:spPr>
          <a:xfrm>
            <a:off x="2567430" y="2514778"/>
            <a:ext cx="5314930" cy="484172"/>
          </a:xfrm>
          <a:prstGeom prst="rect">
            <a:avLst/>
          </a:prstGeom>
          <a:noFill/>
          <a:effectLst/>
        </p:spPr>
        <p:txBody>
          <a:bodyPr wrap="square" rtlCol="0">
            <a:spAutoFit/>
          </a:bodyPr>
          <a:lstStyle/>
          <a:p>
            <a:pPr>
              <a:lnSpc>
                <a:spcPct val="70000"/>
              </a:lnSpc>
            </a:pPr>
            <a:r>
              <a:rPr lang="en-US" dirty="0">
                <a:solidFill>
                  <a:srgbClr val="545759"/>
                </a:solidFill>
                <a:latin typeface="Arial Black" panose="020B0604020202020204" pitchFamily="34" charset="0"/>
                <a:cs typeface="Arial Black" panose="020B0604020202020204" pitchFamily="34" charset="0"/>
              </a:rPr>
              <a:t>15,000</a:t>
            </a:r>
            <a:r>
              <a:rPr lang="en-US" spc="-150" dirty="0">
                <a:solidFill>
                  <a:srgbClr val="545759"/>
                </a:solidFill>
                <a:latin typeface="Arial Black" panose="020B0604020202020204" pitchFamily="34" charset="0"/>
                <a:cs typeface="Arial Black" panose="020B0604020202020204" pitchFamily="34" charset="0"/>
              </a:rPr>
              <a:t> </a:t>
            </a:r>
            <a:r>
              <a:rPr lang="en-US" dirty="0">
                <a:solidFill>
                  <a:srgbClr val="545759"/>
                </a:solidFill>
                <a:latin typeface="Arial" panose="020B0604020202020204" pitchFamily="34" charset="0"/>
                <a:cs typeface="Arial" panose="020B0604020202020204" pitchFamily="34" charset="0"/>
              </a:rPr>
              <a:t>Jobs = </a:t>
            </a:r>
            <a:r>
              <a:rPr lang="en-US" b="1" dirty="0">
                <a:solidFill>
                  <a:srgbClr val="545759"/>
                </a:solidFill>
                <a:latin typeface="Arial Black" panose="020B0604020202020204" pitchFamily="34" charset="0"/>
                <a:cs typeface="Arial Black" panose="020B0604020202020204" pitchFamily="34" charset="0"/>
              </a:rPr>
              <a:t>$700,000,000 </a:t>
            </a:r>
            <a:r>
              <a:rPr lang="en-US" dirty="0" err="1">
                <a:solidFill>
                  <a:srgbClr val="545759"/>
                </a:solidFill>
                <a:latin typeface="Arial" panose="020B0604020202020204" pitchFamily="34" charset="0"/>
                <a:cs typeface="Arial" panose="020B0604020202020204" pitchFamily="34" charset="0"/>
              </a:rPr>
              <a:t>labour</a:t>
            </a:r>
            <a:r>
              <a:rPr lang="en-US" dirty="0">
                <a:solidFill>
                  <a:srgbClr val="545759"/>
                </a:solidFill>
                <a:latin typeface="Arial" panose="020B0604020202020204" pitchFamily="34" charset="0"/>
                <a:cs typeface="Arial" panose="020B0604020202020204" pitchFamily="34" charset="0"/>
              </a:rPr>
              <a:t> income</a:t>
            </a:r>
          </a:p>
          <a:p>
            <a:pPr>
              <a:lnSpc>
                <a:spcPct val="70000"/>
              </a:lnSpc>
            </a:pPr>
            <a:endParaRPr lang="en-US" dirty="0">
              <a:solidFill>
                <a:srgbClr val="545759"/>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9315686E-9473-A54A-9E05-96697A9CF552}"/>
              </a:ext>
            </a:extLst>
          </p:cNvPr>
          <p:cNvSpPr/>
          <p:nvPr/>
        </p:nvSpPr>
        <p:spPr>
          <a:xfrm>
            <a:off x="2567430" y="3441609"/>
            <a:ext cx="6403936" cy="369332"/>
          </a:xfrm>
          <a:prstGeom prst="rect">
            <a:avLst/>
          </a:prstGeom>
        </p:spPr>
        <p:txBody>
          <a:bodyPr wrap="square">
            <a:spAutoFit/>
          </a:bodyPr>
          <a:lstStyle/>
          <a:p>
            <a:r>
              <a:rPr lang="en-US" dirty="0">
                <a:solidFill>
                  <a:srgbClr val="545759"/>
                </a:solidFill>
                <a:latin typeface="Arial" panose="020B0604020202020204" pitchFamily="34" charset="0"/>
                <a:cs typeface="Arial" panose="020B0604020202020204" pitchFamily="34" charset="0"/>
              </a:rPr>
              <a:t>Federal tax revenue = </a:t>
            </a:r>
            <a:r>
              <a:rPr lang="en-US" dirty="0">
                <a:solidFill>
                  <a:srgbClr val="545759"/>
                </a:solidFill>
                <a:latin typeface="Arial Black" panose="020B0604020202020204" pitchFamily="34" charset="0"/>
                <a:cs typeface="Arial Black" panose="020B0604020202020204" pitchFamily="34" charset="0"/>
              </a:rPr>
              <a:t>$110,000,000</a:t>
            </a:r>
            <a:endParaRPr lang="en-US" dirty="0">
              <a:solidFill>
                <a:srgbClr val="545759"/>
              </a:solidFill>
            </a:endParaRPr>
          </a:p>
        </p:txBody>
      </p:sp>
      <p:pic>
        <p:nvPicPr>
          <p:cNvPr id="50" name="Graphic 49" descr="Maple Leaf with solid fill">
            <a:extLst>
              <a:ext uri="{FF2B5EF4-FFF2-40B4-BE49-F238E27FC236}">
                <a16:creationId xmlns:a16="http://schemas.microsoft.com/office/drawing/2014/main" id="{74B59F87-D347-0343-B7C0-EF4C9B66B89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256090" y="3092451"/>
            <a:ext cx="944991" cy="944991"/>
          </a:xfrm>
          <a:prstGeom prst="rect">
            <a:avLst/>
          </a:prstGeom>
        </p:spPr>
      </p:pic>
      <p:sp>
        <p:nvSpPr>
          <p:cNvPr id="52" name="Rectangle 51">
            <a:extLst>
              <a:ext uri="{FF2B5EF4-FFF2-40B4-BE49-F238E27FC236}">
                <a16:creationId xmlns:a16="http://schemas.microsoft.com/office/drawing/2014/main" id="{A1E97817-498F-2F4C-9FE2-FAA603993E30}"/>
              </a:ext>
            </a:extLst>
          </p:cNvPr>
          <p:cNvSpPr/>
          <p:nvPr/>
        </p:nvSpPr>
        <p:spPr>
          <a:xfrm>
            <a:off x="2567430" y="4522382"/>
            <a:ext cx="6403936" cy="369332"/>
          </a:xfrm>
          <a:prstGeom prst="rect">
            <a:avLst/>
          </a:prstGeom>
        </p:spPr>
        <p:txBody>
          <a:bodyPr wrap="square">
            <a:spAutoFit/>
          </a:bodyPr>
          <a:lstStyle/>
          <a:p>
            <a:r>
              <a:rPr lang="en-US" dirty="0">
                <a:solidFill>
                  <a:srgbClr val="545759"/>
                </a:solidFill>
                <a:latin typeface="Arial" panose="020B0604020202020204" pitchFamily="34" charset="0"/>
                <a:cs typeface="Arial" panose="020B0604020202020204" pitchFamily="34" charset="0"/>
              </a:rPr>
              <a:t>Provincial tax revenue = </a:t>
            </a:r>
            <a:r>
              <a:rPr lang="en-US" dirty="0">
                <a:solidFill>
                  <a:srgbClr val="545759"/>
                </a:solidFill>
                <a:latin typeface="Arial Black" panose="020B0604020202020204" pitchFamily="34" charset="0"/>
                <a:cs typeface="Arial Black" panose="020B0604020202020204" pitchFamily="34" charset="0"/>
              </a:rPr>
              <a:t>$170,000,000</a:t>
            </a:r>
            <a:endParaRPr lang="en-US" dirty="0">
              <a:solidFill>
                <a:srgbClr val="545759"/>
              </a:solidFill>
            </a:endParaRPr>
          </a:p>
        </p:txBody>
      </p:sp>
      <p:sp>
        <p:nvSpPr>
          <p:cNvPr id="55" name="Rectangle 54">
            <a:extLst>
              <a:ext uri="{FF2B5EF4-FFF2-40B4-BE49-F238E27FC236}">
                <a16:creationId xmlns:a16="http://schemas.microsoft.com/office/drawing/2014/main" id="{2E5CA700-E4DD-814A-B95D-76B0E62A2C50}"/>
              </a:ext>
            </a:extLst>
          </p:cNvPr>
          <p:cNvSpPr/>
          <p:nvPr/>
        </p:nvSpPr>
        <p:spPr>
          <a:xfrm>
            <a:off x="1532376" y="3401558"/>
            <a:ext cx="3898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a:t>
            </a:r>
            <a:endParaRPr lang="en-US" b="1" dirty="0">
              <a:solidFill>
                <a:schemeClr val="bg1"/>
              </a:solidFill>
            </a:endParaRPr>
          </a:p>
        </p:txBody>
      </p:sp>
      <p:grpSp>
        <p:nvGrpSpPr>
          <p:cNvPr id="61" name="Group 60">
            <a:extLst>
              <a:ext uri="{FF2B5EF4-FFF2-40B4-BE49-F238E27FC236}">
                <a16:creationId xmlns:a16="http://schemas.microsoft.com/office/drawing/2014/main" id="{DDDBE21C-13B9-3E44-8127-A5F509476975}"/>
              </a:ext>
            </a:extLst>
          </p:cNvPr>
          <p:cNvGrpSpPr/>
          <p:nvPr/>
        </p:nvGrpSpPr>
        <p:grpSpPr>
          <a:xfrm>
            <a:off x="1256090" y="4144722"/>
            <a:ext cx="954901" cy="954901"/>
            <a:chOff x="1324541" y="4509741"/>
            <a:chExt cx="954901" cy="954901"/>
          </a:xfrm>
        </p:grpSpPr>
        <p:pic>
          <p:nvPicPr>
            <p:cNvPr id="56" name="Graphic 55" descr="Tax with solid fill">
              <a:extLst>
                <a:ext uri="{FF2B5EF4-FFF2-40B4-BE49-F238E27FC236}">
                  <a16:creationId xmlns:a16="http://schemas.microsoft.com/office/drawing/2014/main" id="{B6778C46-F094-EA4C-9C3F-0E7E671B5192}"/>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324541" y="4509741"/>
              <a:ext cx="954901" cy="954901"/>
            </a:xfrm>
            <a:prstGeom prst="rect">
              <a:avLst/>
            </a:prstGeom>
          </p:spPr>
        </p:pic>
        <p:sp>
          <p:nvSpPr>
            <p:cNvPr id="59" name="Oval 58">
              <a:extLst>
                <a:ext uri="{FF2B5EF4-FFF2-40B4-BE49-F238E27FC236}">
                  <a16:creationId xmlns:a16="http://schemas.microsoft.com/office/drawing/2014/main" id="{FDE957FB-7613-F748-AE30-CB8A0EB7794C}"/>
                </a:ext>
              </a:extLst>
            </p:cNvPr>
            <p:cNvSpPr/>
            <p:nvPr/>
          </p:nvSpPr>
          <p:spPr>
            <a:xfrm>
              <a:off x="1607066" y="4863447"/>
              <a:ext cx="389850" cy="452380"/>
            </a:xfrm>
            <a:prstGeom prst="ellipse">
              <a:avLst/>
            </a:prstGeom>
            <a:solidFill>
              <a:srgbClr val="DF2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4FFB579-2982-704D-BEE0-896FCD159534}"/>
                </a:ext>
              </a:extLst>
            </p:cNvPr>
            <p:cNvSpPr/>
            <p:nvPr/>
          </p:nvSpPr>
          <p:spPr>
            <a:xfrm>
              <a:off x="1605528" y="4911383"/>
              <a:ext cx="3898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a:t>
              </a:r>
              <a:endParaRPr lang="en-US" b="1" dirty="0">
                <a:solidFill>
                  <a:schemeClr val="bg1"/>
                </a:solidFill>
              </a:endParaRPr>
            </a:p>
          </p:txBody>
        </p:sp>
      </p:grpSp>
      <p:grpSp>
        <p:nvGrpSpPr>
          <p:cNvPr id="2" name="Group 1">
            <a:extLst>
              <a:ext uri="{FF2B5EF4-FFF2-40B4-BE49-F238E27FC236}">
                <a16:creationId xmlns:a16="http://schemas.microsoft.com/office/drawing/2014/main" id="{D21E9D44-698D-B44A-9AAF-F836C828AB07}"/>
              </a:ext>
            </a:extLst>
          </p:cNvPr>
          <p:cNvGrpSpPr/>
          <p:nvPr/>
        </p:nvGrpSpPr>
        <p:grpSpPr>
          <a:xfrm>
            <a:off x="1317572" y="5138633"/>
            <a:ext cx="952915" cy="952915"/>
            <a:chOff x="1326527" y="5256787"/>
            <a:chExt cx="952915" cy="952915"/>
          </a:xfrm>
        </p:grpSpPr>
        <p:pic>
          <p:nvPicPr>
            <p:cNvPr id="63" name="Graphic 62" descr="City with solid fill">
              <a:extLst>
                <a:ext uri="{FF2B5EF4-FFF2-40B4-BE49-F238E27FC236}">
                  <a16:creationId xmlns:a16="http://schemas.microsoft.com/office/drawing/2014/main" id="{5A3D9F72-EFA0-434E-9620-9A8EB244ACE3}"/>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326527" y="5256787"/>
              <a:ext cx="952915" cy="952915"/>
            </a:xfrm>
            <a:prstGeom prst="rect">
              <a:avLst/>
            </a:prstGeom>
          </p:spPr>
        </p:pic>
        <p:sp>
          <p:nvSpPr>
            <p:cNvPr id="66" name="Rectangle 65">
              <a:extLst>
                <a:ext uri="{FF2B5EF4-FFF2-40B4-BE49-F238E27FC236}">
                  <a16:creationId xmlns:a16="http://schemas.microsoft.com/office/drawing/2014/main" id="{18AAC80C-7509-CB4F-9038-6144807AD772}"/>
                </a:ext>
              </a:extLst>
            </p:cNvPr>
            <p:cNvSpPr/>
            <p:nvPr/>
          </p:nvSpPr>
          <p:spPr>
            <a:xfrm>
              <a:off x="1669981" y="5748979"/>
              <a:ext cx="271497" cy="288758"/>
            </a:xfrm>
            <a:prstGeom prst="rect">
              <a:avLst/>
            </a:prstGeom>
            <a:solidFill>
              <a:srgbClr val="DF2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8EAE4BF-AFF7-6C4C-8359-367BDFABABD8}"/>
                </a:ext>
              </a:extLst>
            </p:cNvPr>
            <p:cNvSpPr/>
            <p:nvPr/>
          </p:nvSpPr>
          <p:spPr>
            <a:xfrm>
              <a:off x="1618521" y="5712923"/>
              <a:ext cx="3898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a:t>
              </a:r>
              <a:endParaRPr lang="en-US" b="1" dirty="0">
                <a:solidFill>
                  <a:schemeClr val="bg1"/>
                </a:solidFill>
              </a:endParaRPr>
            </a:p>
          </p:txBody>
        </p:sp>
      </p:grpSp>
      <p:sp>
        <p:nvSpPr>
          <p:cNvPr id="68" name="Rectangle 67">
            <a:extLst>
              <a:ext uri="{FF2B5EF4-FFF2-40B4-BE49-F238E27FC236}">
                <a16:creationId xmlns:a16="http://schemas.microsoft.com/office/drawing/2014/main" id="{3ABB9BAD-2C58-C54A-8A1B-47A87A1AA3B2}"/>
              </a:ext>
            </a:extLst>
          </p:cNvPr>
          <p:cNvSpPr/>
          <p:nvPr/>
        </p:nvSpPr>
        <p:spPr>
          <a:xfrm>
            <a:off x="2567430" y="5443872"/>
            <a:ext cx="6403936" cy="369332"/>
          </a:xfrm>
          <a:prstGeom prst="rect">
            <a:avLst/>
          </a:prstGeom>
        </p:spPr>
        <p:txBody>
          <a:bodyPr wrap="square">
            <a:spAutoFit/>
          </a:bodyPr>
          <a:lstStyle/>
          <a:p>
            <a:r>
              <a:rPr lang="en-US" dirty="0">
                <a:solidFill>
                  <a:srgbClr val="545759"/>
                </a:solidFill>
                <a:latin typeface="Arial" panose="020B0604020202020204" pitchFamily="34" charset="0"/>
                <a:cs typeface="Arial" panose="020B0604020202020204" pitchFamily="34" charset="0"/>
              </a:rPr>
              <a:t>Municipal tax revenue = </a:t>
            </a:r>
            <a:r>
              <a:rPr lang="en-US" dirty="0">
                <a:solidFill>
                  <a:srgbClr val="545759"/>
                </a:solidFill>
                <a:latin typeface="Arial Black" panose="020B0604020202020204" pitchFamily="34" charset="0"/>
                <a:cs typeface="Arial Black" panose="020B0604020202020204" pitchFamily="34" charset="0"/>
              </a:rPr>
              <a:t>$50,000,000</a:t>
            </a:r>
            <a:endParaRPr lang="en-US" dirty="0">
              <a:solidFill>
                <a:srgbClr val="545759"/>
              </a:solidFill>
            </a:endParaRPr>
          </a:p>
        </p:txBody>
      </p:sp>
    </p:spTree>
    <p:extLst>
      <p:ext uri="{BB962C8B-B14F-4D97-AF65-F5344CB8AC3E}">
        <p14:creationId xmlns:p14="http://schemas.microsoft.com/office/powerpoint/2010/main" val="3141938021"/>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771452-EEDE-3A44-99A2-907C689669A7}"/>
              </a:ext>
            </a:extLst>
          </p:cNvPr>
          <p:cNvSpPr/>
          <p:nvPr/>
        </p:nvSpPr>
        <p:spPr>
          <a:xfrm rot="5400000">
            <a:off x="3177877" y="1691306"/>
            <a:ext cx="2352266" cy="63551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Rectangle 9">
            <a:extLst>
              <a:ext uri="{FF2B5EF4-FFF2-40B4-BE49-F238E27FC236}">
                <a16:creationId xmlns:a16="http://schemas.microsoft.com/office/drawing/2014/main" id="{5DCFDF17-826B-CF44-821A-CDDB84E2D6B7}"/>
              </a:ext>
            </a:extLst>
          </p:cNvPr>
          <p:cNvSpPr/>
          <p:nvPr/>
        </p:nvSpPr>
        <p:spPr>
          <a:xfrm rot="5400000">
            <a:off x="1937759" y="-873252"/>
            <a:ext cx="994507" cy="2741011"/>
          </a:xfrm>
          <a:prstGeom prst="rect">
            <a:avLst/>
          </a:prstGeom>
          <a:solidFill>
            <a:srgbClr val="DF2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B1EED93-0468-8947-BC23-CB27DB0385A1}"/>
              </a:ext>
            </a:extLst>
          </p:cNvPr>
          <p:cNvSpPr/>
          <p:nvPr/>
        </p:nvSpPr>
        <p:spPr>
          <a:xfrm>
            <a:off x="1225872" y="133153"/>
            <a:ext cx="2741010" cy="746903"/>
          </a:xfrm>
          <a:prstGeom prst="rect">
            <a:avLst/>
          </a:prstGeom>
          <a:noFill/>
          <a:ln w="25400">
            <a:noFill/>
          </a:ln>
        </p:spPr>
        <p:txBody>
          <a:bodyPr wrap="square" lIns="180000" tIns="144000" rIns="180000" bIns="108000">
            <a:spAutoFit/>
          </a:bodyPr>
          <a:lstStyle/>
          <a:p>
            <a:r>
              <a:rPr lang="en-CA" sz="1600" b="1" spc="300" dirty="0">
                <a:solidFill>
                  <a:schemeClr val="bg1"/>
                </a:solidFill>
                <a:latin typeface="Arial" panose="020B0604020202020204" pitchFamily="34" charset="0"/>
                <a:ea typeface="Calibri" panose="020F0502020204030204" pitchFamily="34" charset="0"/>
                <a:cs typeface="Arial" panose="020B0604020202020204" pitchFamily="34" charset="0"/>
              </a:rPr>
              <a:t>SHORT TERM CONSIDERATION</a:t>
            </a:r>
            <a:endParaRPr lang="en-US" sz="1600" b="1" spc="300" dirty="0">
              <a:solidFill>
                <a:schemeClr val="bg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24B987DE-D570-7B40-81D9-F96BC645095E}"/>
              </a:ext>
            </a:extLst>
          </p:cNvPr>
          <p:cNvSpPr/>
          <p:nvPr/>
        </p:nvSpPr>
        <p:spPr>
          <a:xfrm>
            <a:off x="1075765" y="1533106"/>
            <a:ext cx="6355129" cy="1348058"/>
          </a:xfrm>
          <a:prstGeom prst="rect">
            <a:avLst/>
          </a:prstGeom>
          <a:noFill/>
        </p:spPr>
        <p:txBody>
          <a:bodyPr vert="horz" wrap="square" lIns="90000" tIns="90000" rIns="90000" bIns="90000" anchor="t" anchorCtr="0">
            <a:noAutofit/>
          </a:bodyPr>
          <a:lstStyle/>
          <a:p>
            <a:pPr lvl="0">
              <a:lnSpc>
                <a:spcPct val="90000"/>
              </a:lnSpc>
              <a:spcAft>
                <a:spcPts val="800"/>
              </a:spcAft>
              <a:buClr>
                <a:srgbClr val="DF2826"/>
              </a:buClr>
              <a:tabLst>
                <a:tab pos="568325" algn="l"/>
              </a:tabLst>
            </a:pPr>
            <a:r>
              <a:rPr lang="en-CA" sz="1600" b="1" dirty="0">
                <a:solidFill>
                  <a:srgbClr val="545759"/>
                </a:solidFill>
                <a:latin typeface="Arial Black" panose="020B0604020202020204" pitchFamily="34" charset="0"/>
                <a:ea typeface="Calibri" panose="020F0502020204030204" pitchFamily="34" charset="0"/>
                <a:cs typeface="Arial Black" panose="020B0604020202020204" pitchFamily="34" charset="0"/>
              </a:rPr>
              <a:t>On November 5, the Province released the 2020 Budget Ontario’s Action Plan: Protect, Support, Recover.</a:t>
            </a:r>
          </a:p>
          <a:p>
            <a:pPr lvl="0">
              <a:lnSpc>
                <a:spcPct val="90000"/>
              </a:lnSpc>
              <a:spcAft>
                <a:spcPts val="800"/>
              </a:spcAft>
              <a:buClr>
                <a:srgbClr val="DF2826"/>
              </a:buClr>
              <a:tabLst>
                <a:tab pos="568325" algn="l"/>
              </a:tabLst>
            </a:pPr>
            <a:endParaRPr lang="en-CA" sz="1600" b="1" dirty="0">
              <a:solidFill>
                <a:srgbClr val="545759"/>
              </a:solidFill>
              <a:latin typeface="Arial Black" panose="020B0604020202020204" pitchFamily="34" charset="0"/>
              <a:ea typeface="Calibri" panose="020F0502020204030204" pitchFamily="34" charset="0"/>
              <a:cs typeface="Arial Black" panose="020B0604020202020204" pitchFamily="34" charset="0"/>
            </a:endParaRPr>
          </a:p>
          <a:p>
            <a:pPr lvl="0">
              <a:lnSpc>
                <a:spcPct val="90000"/>
              </a:lnSpc>
              <a:spcAft>
                <a:spcPts val="800"/>
              </a:spcAft>
              <a:buClr>
                <a:srgbClr val="DF2826"/>
              </a:buClr>
              <a:tabLst>
                <a:tab pos="568325" algn="l"/>
              </a:tabLst>
            </a:pPr>
            <a:endParaRPr lang="en-CA" sz="1600" b="1" dirty="0">
              <a:solidFill>
                <a:srgbClr val="545759"/>
              </a:solidFill>
              <a:latin typeface="Arial Black" panose="020B0604020202020204" pitchFamily="34" charset="0"/>
              <a:ea typeface="Calibri" panose="020F0502020204030204" pitchFamily="34" charset="0"/>
              <a:cs typeface="Arial Black" panose="020B0604020202020204" pitchFamily="34" charset="0"/>
            </a:endParaRPr>
          </a:p>
          <a:p>
            <a:pPr lvl="0">
              <a:lnSpc>
                <a:spcPct val="90000"/>
              </a:lnSpc>
              <a:spcAft>
                <a:spcPts val="800"/>
              </a:spcAft>
              <a:buClr>
                <a:srgbClr val="DF2826"/>
              </a:buClr>
              <a:tabLst>
                <a:tab pos="568325" algn="l"/>
              </a:tabLst>
            </a:pPr>
            <a:endParaRPr lang="en-CA" sz="1600" b="1" dirty="0">
              <a:solidFill>
                <a:srgbClr val="DF2826"/>
              </a:solidFill>
              <a:latin typeface="Arial Black" panose="020B0604020202020204" pitchFamily="34" charset="0"/>
              <a:ea typeface="Calibri" panose="020F0502020204030204" pitchFamily="34" charset="0"/>
              <a:cs typeface="Arial Black" panose="020B0604020202020204" pitchFamily="34" charset="0"/>
            </a:endParaRPr>
          </a:p>
          <a:p>
            <a:pPr lvl="0">
              <a:lnSpc>
                <a:spcPct val="90000"/>
              </a:lnSpc>
              <a:spcAft>
                <a:spcPts val="800"/>
              </a:spcAft>
              <a:buClr>
                <a:srgbClr val="DF2826"/>
              </a:buClr>
              <a:tabLst>
                <a:tab pos="568325" algn="l"/>
              </a:tabLst>
            </a:pPr>
            <a:endParaRPr lang="en-CA" sz="1600" b="1" dirty="0">
              <a:solidFill>
                <a:srgbClr val="DF2826"/>
              </a:solidFill>
              <a:latin typeface="Arial Black" panose="020B0604020202020204" pitchFamily="34" charset="0"/>
              <a:ea typeface="Calibri" panose="020F0502020204030204" pitchFamily="34" charset="0"/>
              <a:cs typeface="Arial Black" panose="020B0604020202020204" pitchFamily="34" charset="0"/>
            </a:endParaRPr>
          </a:p>
          <a:p>
            <a:pPr lvl="0">
              <a:spcAft>
                <a:spcPts val="800"/>
              </a:spcAft>
              <a:buClr>
                <a:srgbClr val="185A7D"/>
              </a:buClr>
              <a:tabLst>
                <a:tab pos="568325" algn="l"/>
              </a:tabLst>
            </a:pPr>
            <a:endParaRPr lang="en-CA" sz="1600" b="1" dirty="0">
              <a:solidFill>
                <a:srgbClr val="545759"/>
              </a:solidFill>
              <a:latin typeface="Arial Black" panose="020B0604020202020204" pitchFamily="34" charset="0"/>
              <a:ea typeface="Calibri" panose="020F0502020204030204" pitchFamily="34" charset="0"/>
              <a:cs typeface="Arial Black" panose="020B0604020202020204" pitchFamily="34" charset="0"/>
            </a:endParaRPr>
          </a:p>
        </p:txBody>
      </p:sp>
      <p:sp>
        <p:nvSpPr>
          <p:cNvPr id="11" name="Rectangle 10">
            <a:extLst>
              <a:ext uri="{FF2B5EF4-FFF2-40B4-BE49-F238E27FC236}">
                <a16:creationId xmlns:a16="http://schemas.microsoft.com/office/drawing/2014/main" id="{046E75DB-6D9F-1D46-A462-D6A71ACF75AA}"/>
              </a:ext>
            </a:extLst>
          </p:cNvPr>
          <p:cNvSpPr/>
          <p:nvPr/>
        </p:nvSpPr>
        <p:spPr>
          <a:xfrm>
            <a:off x="1075765" y="2187327"/>
            <a:ext cx="6455810" cy="3010821"/>
          </a:xfrm>
          <a:prstGeom prst="rect">
            <a:avLst/>
          </a:prstGeom>
          <a:noFill/>
        </p:spPr>
        <p:txBody>
          <a:bodyPr vert="horz" wrap="square" lIns="90000" tIns="90000" rIns="90000" bIns="90000" anchor="t" anchorCtr="0">
            <a:noAutofit/>
          </a:bodyPr>
          <a:lstStyle/>
          <a:p>
            <a:pPr lvl="0">
              <a:spcAft>
                <a:spcPts val="800"/>
              </a:spcAft>
              <a:buClr>
                <a:srgbClr val="DF2826"/>
              </a:buClr>
              <a:tabLst>
                <a:tab pos="568325" algn="l"/>
              </a:tabLst>
            </a:pPr>
            <a:r>
              <a:rPr lang="en-CA" sz="16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As part of the Budget, the government is setting aside </a:t>
            </a:r>
            <a:r>
              <a:rPr lang="en-CA" sz="1600" b="1" dirty="0">
                <a:solidFill>
                  <a:srgbClr val="DF2826"/>
                </a:solidFill>
                <a:latin typeface="Calibri" panose="020F0502020204030204" pitchFamily="34" charset="0"/>
                <a:ea typeface="Calibri" panose="020F0502020204030204" pitchFamily="34" charset="0"/>
                <a:cs typeface="Times New Roman" panose="02020603050405020304" pitchFamily="18" charset="0"/>
              </a:rPr>
              <a:t>$150 Million </a:t>
            </a:r>
            <a:r>
              <a:rPr lang="en-CA" sz="16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for an </a:t>
            </a:r>
            <a:r>
              <a:rPr lang="en-CA" sz="1600" b="1" dirty="0">
                <a:solidFill>
                  <a:srgbClr val="DF2826"/>
                </a:solidFill>
                <a:latin typeface="Calibri" panose="020F0502020204030204" pitchFamily="34" charset="0"/>
                <a:ea typeface="Calibri" panose="020F0502020204030204" pitchFamily="34" charset="0"/>
                <a:cs typeface="Times New Roman" panose="02020603050405020304" pitchFamily="18" charset="0"/>
              </a:rPr>
              <a:t>Ontario Staycation Initiative </a:t>
            </a:r>
            <a:r>
              <a:rPr lang="en-CA" sz="16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and is exploring ways to provide Ontario residents with support of up to 20 per cent for eligible tourism expenses to encourage them to discover the province in 2021, when public health experts advise it is safe to do so.</a:t>
            </a:r>
          </a:p>
        </p:txBody>
      </p:sp>
      <p:sp>
        <p:nvSpPr>
          <p:cNvPr id="2" name="Rectangle 1">
            <a:extLst>
              <a:ext uri="{FF2B5EF4-FFF2-40B4-BE49-F238E27FC236}">
                <a16:creationId xmlns:a16="http://schemas.microsoft.com/office/drawing/2014/main" id="{CAB46B47-3F7D-0643-8F41-69B876F3EBC5}"/>
              </a:ext>
            </a:extLst>
          </p:cNvPr>
          <p:cNvSpPr/>
          <p:nvPr/>
        </p:nvSpPr>
        <p:spPr>
          <a:xfrm>
            <a:off x="1606751" y="4036854"/>
            <a:ext cx="5729771" cy="1601464"/>
          </a:xfrm>
          <a:prstGeom prst="rect">
            <a:avLst/>
          </a:prstGeom>
        </p:spPr>
        <p:txBody>
          <a:bodyPr wrap="square">
            <a:spAutoFit/>
          </a:bodyPr>
          <a:lstStyle/>
          <a:p>
            <a:pPr marL="285750" lvl="0" indent="-285750">
              <a:lnSpc>
                <a:spcPct val="90000"/>
              </a:lnSpc>
              <a:spcAft>
                <a:spcPts val="1400"/>
              </a:spcAft>
              <a:buClr>
                <a:srgbClr val="DF2826"/>
              </a:buClr>
              <a:buFont typeface="Arial" panose="020B0604020202020204" pitchFamily="34" charset="0"/>
              <a:buChar char="•"/>
              <a:tabLst>
                <a:tab pos="568325" algn="l"/>
              </a:tabLst>
            </a:pPr>
            <a:r>
              <a:rPr lang="en-CA" sz="1600" dirty="0">
                <a:solidFill>
                  <a:srgbClr val="545759"/>
                </a:solidFill>
                <a:latin typeface="Calibri" panose="020F0502020204030204" pitchFamily="34" charset="0"/>
                <a:ea typeface="Calibri" panose="020F0502020204030204" pitchFamily="34" charset="0"/>
                <a:cs typeface="Times New Roman" panose="02020603050405020304" pitchFamily="18" charset="0"/>
              </a:rPr>
              <a:t>The Ontario Travel Incentive Program will help to build trust and confidence, encouraging Ontarians to explore their local communities – reinvigorating local tourism economies and delivering a much-needed boost to local businesses.</a:t>
            </a:r>
          </a:p>
          <a:p>
            <a:pPr marL="285750" lvl="0" indent="-285750">
              <a:lnSpc>
                <a:spcPct val="90000"/>
              </a:lnSpc>
              <a:spcAft>
                <a:spcPts val="1400"/>
              </a:spcAft>
              <a:buClr>
                <a:srgbClr val="DF2826"/>
              </a:buClr>
              <a:buFont typeface="Arial" panose="020B0604020202020204" pitchFamily="34" charset="0"/>
              <a:buChar char="•"/>
              <a:tabLst>
                <a:tab pos="568325" algn="l"/>
              </a:tabLst>
            </a:pPr>
            <a:r>
              <a:rPr lang="en-CA" sz="1600" dirty="0">
                <a:solidFill>
                  <a:srgbClr val="545759"/>
                </a:solidFill>
                <a:latin typeface="Calibri" panose="020F0502020204030204" pitchFamily="34" charset="0"/>
                <a:ea typeface="Calibri" panose="020F0502020204030204" pitchFamily="34" charset="0"/>
                <a:cs typeface="Times New Roman" panose="02020603050405020304" pitchFamily="18" charset="0"/>
              </a:rPr>
              <a:t>An update on this temporary support measure will be announced at a later date.</a:t>
            </a:r>
          </a:p>
        </p:txBody>
      </p:sp>
      <p:sp>
        <p:nvSpPr>
          <p:cNvPr id="9" name="Rectangle 8">
            <a:extLst>
              <a:ext uri="{FF2B5EF4-FFF2-40B4-BE49-F238E27FC236}">
                <a16:creationId xmlns:a16="http://schemas.microsoft.com/office/drawing/2014/main" id="{1A397DBB-F216-5B41-BE5A-0EFB2974788C}"/>
              </a:ext>
            </a:extLst>
          </p:cNvPr>
          <p:cNvSpPr/>
          <p:nvPr/>
        </p:nvSpPr>
        <p:spPr>
          <a:xfrm rot="5400000">
            <a:off x="40628" y="-40629"/>
            <a:ext cx="994507" cy="1075766"/>
          </a:xfrm>
          <a:prstGeom prst="rect">
            <a:avLst/>
          </a:prstGeom>
          <a:solidFill>
            <a:srgbClr val="54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23DCF9-DF0D-6545-B64B-752E8F2F164D}"/>
              </a:ext>
            </a:extLst>
          </p:cNvPr>
          <p:cNvSpPr/>
          <p:nvPr/>
        </p:nvSpPr>
        <p:spPr>
          <a:xfrm>
            <a:off x="96320" y="146600"/>
            <a:ext cx="900952" cy="685348"/>
          </a:xfrm>
          <a:prstGeom prst="rect">
            <a:avLst/>
          </a:prstGeom>
          <a:noFill/>
          <a:ln w="25400">
            <a:noFill/>
          </a:ln>
        </p:spPr>
        <p:txBody>
          <a:bodyPr wrap="square" lIns="180000" tIns="144000" rIns="180000" bIns="108000">
            <a:spAutoFit/>
          </a:bodyPr>
          <a:lstStyle/>
          <a:p>
            <a:r>
              <a:rPr lang="en-CA" sz="2800" b="1" dirty="0">
                <a:solidFill>
                  <a:schemeClr val="bg1"/>
                </a:solidFill>
                <a:latin typeface="Arial" panose="020B0604020202020204" pitchFamily="34" charset="0"/>
                <a:ea typeface="Calibri" panose="020F0502020204030204" pitchFamily="34" charset="0"/>
                <a:cs typeface="Arial" panose="020B0604020202020204" pitchFamily="34" charset="0"/>
              </a:rPr>
              <a:t>1.0</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22559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7BBCE0-E386-074F-A2B6-DF3549DE02CD}"/>
              </a:ext>
            </a:extLst>
          </p:cNvPr>
          <p:cNvSpPr/>
          <p:nvPr/>
        </p:nvSpPr>
        <p:spPr>
          <a:xfrm rot="5400000">
            <a:off x="2620871" y="-115605"/>
            <a:ext cx="3902257" cy="7597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F04ED35-19EE-8649-BCA0-6B2A263FA505}"/>
              </a:ext>
            </a:extLst>
          </p:cNvPr>
          <p:cNvSpPr/>
          <p:nvPr/>
        </p:nvSpPr>
        <p:spPr>
          <a:xfrm>
            <a:off x="1258394" y="2179360"/>
            <a:ext cx="6707893" cy="3051092"/>
          </a:xfrm>
          <a:prstGeom prst="rect">
            <a:avLst/>
          </a:prstGeom>
        </p:spPr>
        <p:txBody>
          <a:bodyPr wrap="square">
            <a:spAutoFit/>
          </a:bodyPr>
          <a:lstStyle/>
          <a:p>
            <a:pPr lvl="0">
              <a:lnSpc>
                <a:spcPct val="90000"/>
              </a:lnSpc>
              <a:spcAft>
                <a:spcPts val="800"/>
              </a:spcAft>
              <a:buClr>
                <a:srgbClr val="DF2826"/>
              </a:buClr>
              <a:tabLst>
                <a:tab pos="568325" algn="l"/>
              </a:tabLst>
            </a:pPr>
            <a:r>
              <a:rPr lang="en-CA" sz="2000" dirty="0">
                <a:solidFill>
                  <a:srgbClr val="545759"/>
                </a:solidFill>
                <a:latin typeface="Calibri" panose="020F0502020204030204" pitchFamily="34" charset="0"/>
                <a:ea typeface="Calibri" panose="020F0502020204030204" pitchFamily="34" charset="0"/>
                <a:cs typeface="Times New Roman" panose="02020603050405020304" pitchFamily="18" charset="0"/>
              </a:rPr>
              <a:t>The Ministry of Heritage, Sport, Tourism and Culture Industries announced the </a:t>
            </a:r>
            <a:r>
              <a:rPr lang="en-CA" sz="2000" b="1" i="1" dirty="0">
                <a:solidFill>
                  <a:srgbClr val="545759"/>
                </a:solidFill>
                <a:latin typeface="Calibri" panose="020F0502020204030204" pitchFamily="34" charset="0"/>
                <a:ea typeface="Calibri" panose="020F0502020204030204" pitchFamily="34" charset="0"/>
                <a:cs typeface="Times New Roman" panose="02020603050405020304" pitchFamily="18" charset="0"/>
              </a:rPr>
              <a:t>Reconnecting Ontarians: Re-emerging as a Global Leader</a:t>
            </a:r>
            <a:r>
              <a:rPr lang="en-CA" sz="2000" i="1" dirty="0">
                <a:solidFill>
                  <a:srgbClr val="545759"/>
                </a:solidFill>
                <a:latin typeface="Calibri" panose="020F0502020204030204" pitchFamily="34" charset="0"/>
                <a:ea typeface="Calibri" panose="020F0502020204030204" pitchFamily="34" charset="0"/>
                <a:cs typeface="Times New Roman" panose="02020603050405020304" pitchFamily="18" charset="0"/>
              </a:rPr>
              <a:t> </a:t>
            </a:r>
            <a:r>
              <a:rPr lang="en-CA" sz="2000" dirty="0">
                <a:solidFill>
                  <a:srgbClr val="545759"/>
                </a:solidFill>
                <a:latin typeface="Calibri" panose="020F0502020204030204" pitchFamily="34" charset="0"/>
                <a:ea typeface="Calibri" panose="020F0502020204030204" pitchFamily="34" charset="0"/>
                <a:cs typeface="Times New Roman" panose="02020603050405020304" pitchFamily="18" charset="0"/>
              </a:rPr>
              <a:t>white paper document in December 2020</a:t>
            </a:r>
          </a:p>
          <a:p>
            <a:pPr lvl="0">
              <a:lnSpc>
                <a:spcPct val="90000"/>
              </a:lnSpc>
              <a:spcAft>
                <a:spcPts val="800"/>
              </a:spcAft>
              <a:buClr>
                <a:srgbClr val="DF2826"/>
              </a:buClr>
              <a:tabLst>
                <a:tab pos="568325" algn="l"/>
              </a:tabLst>
            </a:pPr>
            <a:endParaRPr lang="en-CA" b="1" i="1"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a:p>
            <a:pPr lvl="0">
              <a:lnSpc>
                <a:spcPct val="90000"/>
              </a:lnSpc>
              <a:spcAft>
                <a:spcPts val="800"/>
              </a:spcAft>
              <a:buClr>
                <a:srgbClr val="DF2826"/>
              </a:buClr>
              <a:tabLst>
                <a:tab pos="568325" algn="l"/>
              </a:tabLst>
            </a:pPr>
            <a:r>
              <a:rPr lang="en-CA" b="1" u="sng" dirty="0">
                <a:solidFill>
                  <a:srgbClr val="DF2826"/>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http://www.mtc.gov.on.ca/</a:t>
            </a:r>
            <a:r>
              <a:rPr lang="en-CA" b="1" u="sng" dirty="0" err="1">
                <a:solidFill>
                  <a:srgbClr val="DF2826"/>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en</a:t>
            </a:r>
            <a:r>
              <a:rPr lang="en-CA" b="1" u="sng" dirty="0">
                <a:solidFill>
                  <a:srgbClr val="DF2826"/>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t>
            </a:r>
            <a:r>
              <a:rPr lang="en-CA" b="1" u="sng" dirty="0" err="1">
                <a:solidFill>
                  <a:srgbClr val="DF2826"/>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Reconnecting_Ontarians.pdf</a:t>
            </a:r>
            <a:endParaRPr lang="en-CA" b="1" u="sng" dirty="0">
              <a:solidFill>
                <a:srgbClr val="DF2826"/>
              </a:solidFill>
              <a:latin typeface="Calibri" panose="020F0502020204030204" pitchFamily="34" charset="0"/>
              <a:ea typeface="Calibri" panose="020F0502020204030204" pitchFamily="34" charset="0"/>
              <a:cs typeface="Times New Roman" panose="02020603050405020304" pitchFamily="18" charset="0"/>
            </a:endParaRPr>
          </a:p>
          <a:p>
            <a:pPr lvl="0">
              <a:lnSpc>
                <a:spcPct val="90000"/>
              </a:lnSpc>
              <a:spcAft>
                <a:spcPts val="800"/>
              </a:spcAft>
              <a:buClr>
                <a:srgbClr val="DF2826"/>
              </a:buClr>
              <a:tabLst>
                <a:tab pos="568325" algn="l"/>
              </a:tabLst>
            </a:pPr>
            <a:endParaRPr lang="en-CA" sz="1600"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a:p>
            <a:pPr lvl="0">
              <a:lnSpc>
                <a:spcPct val="90000"/>
              </a:lnSpc>
              <a:spcAft>
                <a:spcPts val="800"/>
              </a:spcAft>
              <a:buClr>
                <a:srgbClr val="DF2826"/>
              </a:buClr>
              <a:tabLst>
                <a:tab pos="568325" algn="l"/>
              </a:tabLst>
            </a:pPr>
            <a:r>
              <a:rPr lang="en-CA" dirty="0">
                <a:solidFill>
                  <a:srgbClr val="545759"/>
                </a:solidFill>
                <a:latin typeface="Calibri" panose="020F0502020204030204" pitchFamily="34" charset="0"/>
                <a:ea typeface="Calibri" panose="020F0502020204030204" pitchFamily="34" charset="0"/>
                <a:cs typeface="Times New Roman" panose="02020603050405020304" pitchFamily="18" charset="0"/>
              </a:rPr>
              <a:t>DNO provided feedback on the contents of the white paper with recommendation to include incentive program for those consumers travelling to northern Ontario. Tiered program – further you travel – larger tax incentive received.</a:t>
            </a:r>
          </a:p>
        </p:txBody>
      </p:sp>
      <p:sp>
        <p:nvSpPr>
          <p:cNvPr id="6" name="Rectangle 5">
            <a:extLst>
              <a:ext uri="{FF2B5EF4-FFF2-40B4-BE49-F238E27FC236}">
                <a16:creationId xmlns:a16="http://schemas.microsoft.com/office/drawing/2014/main" id="{2D846EBF-7EEE-7E44-BA58-2A30749453B3}"/>
              </a:ext>
            </a:extLst>
          </p:cNvPr>
          <p:cNvSpPr/>
          <p:nvPr/>
        </p:nvSpPr>
        <p:spPr>
          <a:xfrm rot="5400000">
            <a:off x="1937759" y="-873252"/>
            <a:ext cx="994507" cy="2741011"/>
          </a:xfrm>
          <a:prstGeom prst="rect">
            <a:avLst/>
          </a:prstGeom>
          <a:solidFill>
            <a:srgbClr val="DF2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2671B1C-2F9D-9845-B15F-F83E2F432CBB}"/>
              </a:ext>
            </a:extLst>
          </p:cNvPr>
          <p:cNvSpPr/>
          <p:nvPr/>
        </p:nvSpPr>
        <p:spPr>
          <a:xfrm>
            <a:off x="1225872" y="133153"/>
            <a:ext cx="2741010" cy="746903"/>
          </a:xfrm>
          <a:prstGeom prst="rect">
            <a:avLst/>
          </a:prstGeom>
          <a:noFill/>
          <a:ln w="25400">
            <a:noFill/>
          </a:ln>
        </p:spPr>
        <p:txBody>
          <a:bodyPr wrap="square" lIns="180000" tIns="144000" rIns="180000" bIns="108000">
            <a:spAutoFit/>
          </a:bodyPr>
          <a:lstStyle/>
          <a:p>
            <a:r>
              <a:rPr lang="en-CA" sz="1600" b="1" spc="300" dirty="0">
                <a:solidFill>
                  <a:schemeClr val="bg1"/>
                </a:solidFill>
                <a:latin typeface="Arial" panose="020B0604020202020204" pitchFamily="34" charset="0"/>
                <a:ea typeface="Calibri" panose="020F0502020204030204" pitchFamily="34" charset="0"/>
                <a:cs typeface="Arial" panose="020B0604020202020204" pitchFamily="34" charset="0"/>
              </a:rPr>
              <a:t>SHORT TERM CONSIDERATION</a:t>
            </a:r>
            <a:endParaRPr lang="en-US" sz="1600" b="1" spc="300"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4C26AAC-7598-A643-87CD-49FE85CDFD80}"/>
              </a:ext>
            </a:extLst>
          </p:cNvPr>
          <p:cNvSpPr/>
          <p:nvPr/>
        </p:nvSpPr>
        <p:spPr>
          <a:xfrm rot="5400000">
            <a:off x="40628" y="-40629"/>
            <a:ext cx="994507" cy="1075766"/>
          </a:xfrm>
          <a:prstGeom prst="rect">
            <a:avLst/>
          </a:prstGeom>
          <a:solidFill>
            <a:srgbClr val="54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0EE995C-D4CF-DC48-8BFB-25DF17E31B3B}"/>
              </a:ext>
            </a:extLst>
          </p:cNvPr>
          <p:cNvSpPr/>
          <p:nvPr/>
        </p:nvSpPr>
        <p:spPr>
          <a:xfrm>
            <a:off x="96320" y="146600"/>
            <a:ext cx="900952" cy="685348"/>
          </a:xfrm>
          <a:prstGeom prst="rect">
            <a:avLst/>
          </a:prstGeom>
          <a:noFill/>
          <a:ln w="25400">
            <a:noFill/>
          </a:ln>
        </p:spPr>
        <p:txBody>
          <a:bodyPr wrap="square" lIns="180000" tIns="144000" rIns="180000" bIns="108000">
            <a:spAutoFit/>
          </a:bodyPr>
          <a:lstStyle/>
          <a:p>
            <a:r>
              <a:rPr lang="en-CA" sz="2800" b="1" dirty="0">
                <a:solidFill>
                  <a:schemeClr val="bg1"/>
                </a:solidFill>
                <a:latin typeface="Arial" panose="020B0604020202020204" pitchFamily="34" charset="0"/>
                <a:ea typeface="Calibri" panose="020F0502020204030204" pitchFamily="34" charset="0"/>
                <a:cs typeface="Arial" panose="020B0604020202020204" pitchFamily="34" charset="0"/>
              </a:rPr>
              <a:t>1.0</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28016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37DF30-9DB5-324B-A92F-586BF609D4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C8F5B704-23CC-F643-BE1E-A6283C1365F4}"/>
              </a:ext>
            </a:extLst>
          </p:cNvPr>
          <p:cNvSpPr/>
          <p:nvPr/>
        </p:nvSpPr>
        <p:spPr>
          <a:xfrm rot="10800000">
            <a:off x="-2" y="-3"/>
            <a:ext cx="9144002" cy="6458467"/>
          </a:xfrm>
          <a:prstGeom prst="rect">
            <a:avLst/>
          </a:prstGeom>
          <a:gradFill>
            <a:gsLst>
              <a:gs pos="30000">
                <a:schemeClr val="bg1">
                  <a:alpha val="0"/>
                </a:schemeClr>
              </a:gs>
              <a:gs pos="64000">
                <a:schemeClr val="bg1"/>
              </a:gs>
            </a:gsLst>
            <a:lin ang="4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F04ED35-19EE-8649-BCA0-6B2A263FA505}"/>
              </a:ext>
            </a:extLst>
          </p:cNvPr>
          <p:cNvSpPr/>
          <p:nvPr/>
        </p:nvSpPr>
        <p:spPr>
          <a:xfrm>
            <a:off x="2354327" y="2615894"/>
            <a:ext cx="6026483" cy="1200329"/>
          </a:xfrm>
          <a:prstGeom prst="rect">
            <a:avLst/>
          </a:prstGeom>
        </p:spPr>
        <p:txBody>
          <a:bodyPr wrap="square">
            <a:spAutoFit/>
          </a:bodyPr>
          <a:lstStyle/>
          <a:p>
            <a:pPr lvl="0">
              <a:lnSpc>
                <a:spcPct val="90000"/>
              </a:lnSpc>
              <a:spcAft>
                <a:spcPts val="800"/>
              </a:spcAft>
              <a:buClr>
                <a:srgbClr val="DF2826"/>
              </a:buClr>
              <a:tabLst>
                <a:tab pos="568325" algn="l"/>
              </a:tabLst>
            </a:pPr>
            <a:r>
              <a:rPr lang="en-CA" sz="2000" dirty="0">
                <a:solidFill>
                  <a:srgbClr val="545759"/>
                </a:solidFill>
                <a:latin typeface="Calibri" panose="020F0502020204030204" pitchFamily="34" charset="0"/>
                <a:ea typeface="Calibri" panose="020F0502020204030204" pitchFamily="34" charset="0"/>
                <a:cs typeface="Times New Roman" panose="02020603050405020304" pitchFamily="18" charset="0"/>
              </a:rPr>
              <a:t>In 2007, the federal government introduced a Tax Refund for US Visitors to Canada, which has since closed. Re-introduce a similar program for domestic visitors traveling in Ontario.</a:t>
            </a:r>
            <a:endParaRPr lang="en-CA"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2C36F36C-A5F7-DA4F-8FD2-F91920856BF1}"/>
              </a:ext>
            </a:extLst>
          </p:cNvPr>
          <p:cNvSpPr/>
          <p:nvPr/>
        </p:nvSpPr>
        <p:spPr>
          <a:xfrm rot="5400000">
            <a:off x="1937759" y="-873252"/>
            <a:ext cx="994507" cy="2741011"/>
          </a:xfrm>
          <a:prstGeom prst="rect">
            <a:avLst/>
          </a:prstGeom>
          <a:solidFill>
            <a:srgbClr val="DF2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3F8DAB3-5530-144A-A6B9-AA5D219CE7F5}"/>
              </a:ext>
            </a:extLst>
          </p:cNvPr>
          <p:cNvSpPr/>
          <p:nvPr/>
        </p:nvSpPr>
        <p:spPr>
          <a:xfrm>
            <a:off x="1225872" y="133153"/>
            <a:ext cx="2741010" cy="746903"/>
          </a:xfrm>
          <a:prstGeom prst="rect">
            <a:avLst/>
          </a:prstGeom>
          <a:noFill/>
          <a:ln w="25400">
            <a:noFill/>
          </a:ln>
        </p:spPr>
        <p:txBody>
          <a:bodyPr wrap="square" lIns="180000" tIns="144000" rIns="180000" bIns="108000">
            <a:spAutoFit/>
          </a:bodyPr>
          <a:lstStyle/>
          <a:p>
            <a:r>
              <a:rPr lang="en-CA" sz="1600" b="1" spc="300" dirty="0">
                <a:solidFill>
                  <a:schemeClr val="bg1"/>
                </a:solidFill>
                <a:latin typeface="Arial" panose="020B0604020202020204" pitchFamily="34" charset="0"/>
                <a:ea typeface="Calibri" panose="020F0502020204030204" pitchFamily="34" charset="0"/>
                <a:cs typeface="Arial" panose="020B0604020202020204" pitchFamily="34" charset="0"/>
              </a:rPr>
              <a:t>SHORT TERM CONSIDERATION</a:t>
            </a:r>
            <a:endParaRPr lang="en-US" sz="1600" b="1" spc="300" dirty="0">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3ABB40DF-CB7B-784E-82DB-B7EED40693CA}"/>
              </a:ext>
            </a:extLst>
          </p:cNvPr>
          <p:cNvSpPr/>
          <p:nvPr/>
        </p:nvSpPr>
        <p:spPr>
          <a:xfrm>
            <a:off x="1225872" y="1660081"/>
            <a:ext cx="4804225" cy="1114920"/>
          </a:xfrm>
          <a:prstGeom prst="rect">
            <a:avLst/>
          </a:prstGeom>
          <a:noFill/>
        </p:spPr>
        <p:txBody>
          <a:bodyPr vert="horz" wrap="square" lIns="90000" tIns="90000" rIns="90000" bIns="90000" anchor="t" anchorCtr="0">
            <a:noAutofit/>
          </a:bodyPr>
          <a:lstStyle/>
          <a:p>
            <a:pPr lvl="0">
              <a:lnSpc>
                <a:spcPct val="90000"/>
              </a:lnSpc>
              <a:spcAft>
                <a:spcPts val="800"/>
              </a:spcAft>
              <a:buClr>
                <a:srgbClr val="DF2826"/>
              </a:buClr>
              <a:tabLst>
                <a:tab pos="568325" algn="l"/>
              </a:tabLst>
            </a:pPr>
            <a:r>
              <a:rPr lang="en-CA" b="1" dirty="0">
                <a:solidFill>
                  <a:srgbClr val="545759"/>
                </a:solidFill>
                <a:latin typeface="Arial Black" panose="020B0604020202020204" pitchFamily="34" charset="0"/>
                <a:ea typeface="Calibri" panose="020F0502020204030204" pitchFamily="34" charset="0"/>
                <a:cs typeface="Arial Black" panose="020B0604020202020204" pitchFamily="34" charset="0"/>
              </a:rPr>
              <a:t>Re-Introduce HST Rebate Program for 2021 &amp; 2022 Season</a:t>
            </a:r>
          </a:p>
          <a:p>
            <a:pPr lvl="0">
              <a:lnSpc>
                <a:spcPct val="90000"/>
              </a:lnSpc>
              <a:spcAft>
                <a:spcPts val="800"/>
              </a:spcAft>
              <a:buClr>
                <a:srgbClr val="DF2826"/>
              </a:buClr>
              <a:tabLst>
                <a:tab pos="568325" algn="l"/>
              </a:tabLst>
            </a:pPr>
            <a:endParaRPr lang="en-CA" b="1" dirty="0">
              <a:solidFill>
                <a:srgbClr val="545759"/>
              </a:solidFill>
              <a:latin typeface="Arial Black" panose="020B0604020202020204" pitchFamily="34" charset="0"/>
              <a:ea typeface="Calibri" panose="020F0502020204030204" pitchFamily="34" charset="0"/>
              <a:cs typeface="Arial Black" panose="020B0604020202020204" pitchFamily="34" charset="0"/>
            </a:endParaRPr>
          </a:p>
          <a:p>
            <a:pPr lvl="0">
              <a:lnSpc>
                <a:spcPct val="90000"/>
              </a:lnSpc>
              <a:spcAft>
                <a:spcPts val="800"/>
              </a:spcAft>
              <a:buClr>
                <a:srgbClr val="DF2826"/>
              </a:buClr>
              <a:tabLst>
                <a:tab pos="568325" algn="l"/>
              </a:tabLst>
            </a:pPr>
            <a:endParaRPr lang="en-CA" b="1" dirty="0">
              <a:solidFill>
                <a:srgbClr val="DF2826"/>
              </a:solidFill>
              <a:latin typeface="Arial Black" panose="020B0604020202020204" pitchFamily="34" charset="0"/>
              <a:ea typeface="Calibri" panose="020F0502020204030204" pitchFamily="34" charset="0"/>
              <a:cs typeface="Arial Black" panose="020B0604020202020204" pitchFamily="34" charset="0"/>
            </a:endParaRPr>
          </a:p>
          <a:p>
            <a:pPr lvl="0">
              <a:lnSpc>
                <a:spcPct val="90000"/>
              </a:lnSpc>
              <a:spcAft>
                <a:spcPts val="800"/>
              </a:spcAft>
              <a:buClr>
                <a:srgbClr val="DF2826"/>
              </a:buClr>
              <a:tabLst>
                <a:tab pos="568325" algn="l"/>
              </a:tabLst>
            </a:pPr>
            <a:endParaRPr lang="en-CA" b="1" dirty="0">
              <a:solidFill>
                <a:srgbClr val="DF2826"/>
              </a:solidFill>
              <a:latin typeface="Arial Black" panose="020B0604020202020204" pitchFamily="34" charset="0"/>
              <a:ea typeface="Calibri" panose="020F0502020204030204" pitchFamily="34" charset="0"/>
              <a:cs typeface="Arial Black" panose="020B0604020202020204" pitchFamily="34" charset="0"/>
            </a:endParaRPr>
          </a:p>
          <a:p>
            <a:pPr lvl="0">
              <a:spcAft>
                <a:spcPts val="800"/>
              </a:spcAft>
              <a:buClr>
                <a:srgbClr val="185A7D"/>
              </a:buClr>
              <a:tabLst>
                <a:tab pos="568325" algn="l"/>
              </a:tabLst>
            </a:pPr>
            <a:endParaRPr lang="en-CA" b="1" dirty="0">
              <a:solidFill>
                <a:srgbClr val="545759"/>
              </a:solidFill>
              <a:latin typeface="Arial Black" panose="020B0604020202020204" pitchFamily="34" charset="0"/>
              <a:ea typeface="Calibri" panose="020F0502020204030204" pitchFamily="34" charset="0"/>
              <a:cs typeface="Arial Black" panose="020B0604020202020204" pitchFamily="34" charset="0"/>
            </a:endParaRPr>
          </a:p>
        </p:txBody>
      </p:sp>
      <p:sp>
        <p:nvSpPr>
          <p:cNvPr id="18" name="Rectangle 17">
            <a:extLst>
              <a:ext uri="{FF2B5EF4-FFF2-40B4-BE49-F238E27FC236}">
                <a16:creationId xmlns:a16="http://schemas.microsoft.com/office/drawing/2014/main" id="{7E63B070-14D7-6A42-8D60-93ABF1D82175}"/>
              </a:ext>
            </a:extLst>
          </p:cNvPr>
          <p:cNvSpPr/>
          <p:nvPr/>
        </p:nvSpPr>
        <p:spPr>
          <a:xfrm rot="5400000">
            <a:off x="40628" y="-40629"/>
            <a:ext cx="994507" cy="1075766"/>
          </a:xfrm>
          <a:prstGeom prst="rect">
            <a:avLst/>
          </a:prstGeom>
          <a:solidFill>
            <a:srgbClr val="54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B6F1086-5BC5-774C-994C-23D0F3C5E644}"/>
              </a:ext>
            </a:extLst>
          </p:cNvPr>
          <p:cNvSpPr/>
          <p:nvPr/>
        </p:nvSpPr>
        <p:spPr>
          <a:xfrm>
            <a:off x="96320" y="146600"/>
            <a:ext cx="900952" cy="685348"/>
          </a:xfrm>
          <a:prstGeom prst="rect">
            <a:avLst/>
          </a:prstGeom>
          <a:noFill/>
          <a:ln w="25400">
            <a:noFill/>
          </a:ln>
        </p:spPr>
        <p:txBody>
          <a:bodyPr wrap="square" lIns="180000" tIns="144000" rIns="180000" bIns="108000">
            <a:spAutoFit/>
          </a:bodyPr>
          <a:lstStyle/>
          <a:p>
            <a:r>
              <a:rPr lang="en-CA" sz="2800" b="1" dirty="0">
                <a:solidFill>
                  <a:schemeClr val="bg1"/>
                </a:solidFill>
                <a:latin typeface="Arial" panose="020B0604020202020204" pitchFamily="34" charset="0"/>
                <a:ea typeface="Calibri" panose="020F0502020204030204" pitchFamily="34" charset="0"/>
                <a:cs typeface="Arial" panose="020B0604020202020204" pitchFamily="34" charset="0"/>
              </a:rPr>
              <a:t>2.0</a:t>
            </a:r>
            <a:endParaRPr lang="en-US" sz="2800" b="1" dirty="0">
              <a:solidFill>
                <a:schemeClr val="bg1"/>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9D620932-C949-AB40-9008-53F214355827}"/>
              </a:ext>
            </a:extLst>
          </p:cNvPr>
          <p:cNvGrpSpPr/>
          <p:nvPr/>
        </p:nvGrpSpPr>
        <p:grpSpPr>
          <a:xfrm>
            <a:off x="1012908" y="2378189"/>
            <a:ext cx="1329069" cy="1545477"/>
            <a:chOff x="1324541" y="4509741"/>
            <a:chExt cx="954901" cy="954901"/>
          </a:xfrm>
        </p:grpSpPr>
        <p:pic>
          <p:nvPicPr>
            <p:cNvPr id="24" name="Graphic 23" descr="Tax with solid fill">
              <a:extLst>
                <a:ext uri="{FF2B5EF4-FFF2-40B4-BE49-F238E27FC236}">
                  <a16:creationId xmlns:a16="http://schemas.microsoft.com/office/drawing/2014/main" id="{2FAAEBC3-5FD6-5B44-BD10-A341CADCC62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324541" y="4509741"/>
              <a:ext cx="954901" cy="954901"/>
            </a:xfrm>
            <a:prstGeom prst="rect">
              <a:avLst/>
            </a:prstGeom>
          </p:spPr>
        </p:pic>
        <p:sp>
          <p:nvSpPr>
            <p:cNvPr id="25" name="Oval 24">
              <a:extLst>
                <a:ext uri="{FF2B5EF4-FFF2-40B4-BE49-F238E27FC236}">
                  <a16:creationId xmlns:a16="http://schemas.microsoft.com/office/drawing/2014/main" id="{9FCAEFA3-E741-D341-9A66-18A8EB56458D}"/>
                </a:ext>
              </a:extLst>
            </p:cNvPr>
            <p:cNvSpPr/>
            <p:nvPr/>
          </p:nvSpPr>
          <p:spPr>
            <a:xfrm>
              <a:off x="1607066" y="4863447"/>
              <a:ext cx="389850" cy="452380"/>
            </a:xfrm>
            <a:prstGeom prst="ellipse">
              <a:avLst/>
            </a:prstGeom>
            <a:solidFill>
              <a:srgbClr val="DF2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0E1490-C081-FC41-88A1-C7279692E5E5}"/>
                </a:ext>
              </a:extLst>
            </p:cNvPr>
            <p:cNvSpPr/>
            <p:nvPr/>
          </p:nvSpPr>
          <p:spPr>
            <a:xfrm>
              <a:off x="1605528" y="4911383"/>
              <a:ext cx="339921" cy="361314"/>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a:t>
              </a:r>
              <a:endParaRPr lang="en-US" sz="3200" b="1" dirty="0">
                <a:solidFill>
                  <a:schemeClr val="bg1"/>
                </a:solidFill>
              </a:endParaRPr>
            </a:p>
          </p:txBody>
        </p:sp>
      </p:grpSp>
    </p:spTree>
    <p:extLst>
      <p:ext uri="{BB962C8B-B14F-4D97-AF65-F5344CB8AC3E}">
        <p14:creationId xmlns:p14="http://schemas.microsoft.com/office/powerpoint/2010/main" val="181007563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36F36C-A5F7-DA4F-8FD2-F91920856BF1}"/>
              </a:ext>
            </a:extLst>
          </p:cNvPr>
          <p:cNvSpPr/>
          <p:nvPr/>
        </p:nvSpPr>
        <p:spPr>
          <a:xfrm rot="5400000">
            <a:off x="1937759" y="-873252"/>
            <a:ext cx="994507" cy="2741011"/>
          </a:xfrm>
          <a:prstGeom prst="rect">
            <a:avLst/>
          </a:prstGeom>
          <a:solidFill>
            <a:srgbClr val="DF2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3F8DAB3-5530-144A-A6B9-AA5D219CE7F5}"/>
              </a:ext>
            </a:extLst>
          </p:cNvPr>
          <p:cNvSpPr/>
          <p:nvPr/>
        </p:nvSpPr>
        <p:spPr>
          <a:xfrm>
            <a:off x="1225872" y="133153"/>
            <a:ext cx="2741010" cy="746903"/>
          </a:xfrm>
          <a:prstGeom prst="rect">
            <a:avLst/>
          </a:prstGeom>
          <a:noFill/>
          <a:ln w="25400">
            <a:noFill/>
          </a:ln>
        </p:spPr>
        <p:txBody>
          <a:bodyPr wrap="square" lIns="180000" tIns="144000" rIns="180000" bIns="108000">
            <a:spAutoFit/>
          </a:bodyPr>
          <a:lstStyle/>
          <a:p>
            <a:r>
              <a:rPr lang="en-CA" sz="1600" b="1" spc="300" dirty="0">
                <a:solidFill>
                  <a:schemeClr val="bg1"/>
                </a:solidFill>
                <a:latin typeface="Arial" panose="020B0604020202020204" pitchFamily="34" charset="0"/>
                <a:ea typeface="Calibri" panose="020F0502020204030204" pitchFamily="34" charset="0"/>
                <a:cs typeface="Arial" panose="020B0604020202020204" pitchFamily="34" charset="0"/>
              </a:rPr>
              <a:t>LONG TERM CONSIDERATION</a:t>
            </a:r>
            <a:endParaRPr lang="en-US" sz="1600" b="1" spc="300" dirty="0">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3ABB40DF-CB7B-784E-82DB-B7EED40693CA}"/>
              </a:ext>
            </a:extLst>
          </p:cNvPr>
          <p:cNvSpPr/>
          <p:nvPr/>
        </p:nvSpPr>
        <p:spPr>
          <a:xfrm>
            <a:off x="1086260" y="1484922"/>
            <a:ext cx="4117699" cy="557460"/>
          </a:xfrm>
          <a:prstGeom prst="rect">
            <a:avLst/>
          </a:prstGeom>
          <a:noFill/>
        </p:spPr>
        <p:txBody>
          <a:bodyPr vert="horz" wrap="square" lIns="90000" tIns="90000" rIns="90000" bIns="90000" anchor="t" anchorCtr="0">
            <a:noAutofit/>
          </a:bodyPr>
          <a:lstStyle/>
          <a:p>
            <a:pPr lvl="0">
              <a:lnSpc>
                <a:spcPct val="90000"/>
              </a:lnSpc>
              <a:spcAft>
                <a:spcPts val="800"/>
              </a:spcAft>
              <a:buClr>
                <a:srgbClr val="DF2826"/>
              </a:buClr>
              <a:tabLst>
                <a:tab pos="568325" algn="l"/>
              </a:tabLst>
            </a:pPr>
            <a:r>
              <a:rPr lang="en-CA" b="1" dirty="0">
                <a:solidFill>
                  <a:srgbClr val="545759"/>
                </a:solidFill>
                <a:latin typeface="Arial Black" panose="020B0604020202020204" pitchFamily="34" charset="0"/>
                <a:ea typeface="Calibri" panose="020F0502020204030204" pitchFamily="34" charset="0"/>
                <a:cs typeface="Arial Black" panose="020B0604020202020204" pitchFamily="34" charset="0"/>
              </a:rPr>
              <a:t>Help to Build a Stronger Nature and Outdoor Tourism Ontario</a:t>
            </a:r>
          </a:p>
          <a:p>
            <a:pPr lvl="0">
              <a:lnSpc>
                <a:spcPct val="90000"/>
              </a:lnSpc>
              <a:spcAft>
                <a:spcPts val="800"/>
              </a:spcAft>
              <a:buClr>
                <a:srgbClr val="DF2826"/>
              </a:buClr>
              <a:tabLst>
                <a:tab pos="568325" algn="l"/>
              </a:tabLst>
            </a:pPr>
            <a:endParaRPr lang="en-CA" b="1" dirty="0">
              <a:solidFill>
                <a:srgbClr val="DF2826"/>
              </a:solidFill>
              <a:latin typeface="Arial Black" panose="020B0604020202020204" pitchFamily="34" charset="0"/>
              <a:ea typeface="Calibri" panose="020F0502020204030204" pitchFamily="34" charset="0"/>
              <a:cs typeface="Arial Black" panose="020B0604020202020204" pitchFamily="34" charset="0"/>
            </a:endParaRPr>
          </a:p>
          <a:p>
            <a:pPr lvl="0">
              <a:lnSpc>
                <a:spcPct val="90000"/>
              </a:lnSpc>
              <a:spcAft>
                <a:spcPts val="800"/>
              </a:spcAft>
              <a:buClr>
                <a:srgbClr val="DF2826"/>
              </a:buClr>
              <a:tabLst>
                <a:tab pos="568325" algn="l"/>
              </a:tabLst>
            </a:pPr>
            <a:endParaRPr lang="en-CA" b="1" dirty="0">
              <a:solidFill>
                <a:srgbClr val="DF2826"/>
              </a:solidFill>
              <a:latin typeface="Arial Black" panose="020B0604020202020204" pitchFamily="34" charset="0"/>
              <a:ea typeface="Calibri" panose="020F0502020204030204" pitchFamily="34" charset="0"/>
              <a:cs typeface="Arial Black" panose="020B0604020202020204" pitchFamily="34" charset="0"/>
            </a:endParaRPr>
          </a:p>
          <a:p>
            <a:pPr lvl="0">
              <a:spcAft>
                <a:spcPts val="800"/>
              </a:spcAft>
              <a:buClr>
                <a:srgbClr val="185A7D"/>
              </a:buClr>
              <a:tabLst>
                <a:tab pos="568325" algn="l"/>
              </a:tabLst>
            </a:pPr>
            <a:endParaRPr lang="en-CA" b="1" dirty="0">
              <a:solidFill>
                <a:srgbClr val="545759"/>
              </a:solidFill>
              <a:latin typeface="Arial Black" panose="020B0604020202020204" pitchFamily="34" charset="0"/>
              <a:ea typeface="Calibri" panose="020F0502020204030204" pitchFamily="34" charset="0"/>
              <a:cs typeface="Arial Black" panose="020B0604020202020204" pitchFamily="34" charset="0"/>
            </a:endParaRPr>
          </a:p>
        </p:txBody>
      </p:sp>
      <p:sp>
        <p:nvSpPr>
          <p:cNvPr id="18" name="Rectangle 17">
            <a:extLst>
              <a:ext uri="{FF2B5EF4-FFF2-40B4-BE49-F238E27FC236}">
                <a16:creationId xmlns:a16="http://schemas.microsoft.com/office/drawing/2014/main" id="{7E63B070-14D7-6A42-8D60-93ABF1D82175}"/>
              </a:ext>
            </a:extLst>
          </p:cNvPr>
          <p:cNvSpPr/>
          <p:nvPr/>
        </p:nvSpPr>
        <p:spPr>
          <a:xfrm rot="5400000">
            <a:off x="40628" y="-40629"/>
            <a:ext cx="994507" cy="1075766"/>
          </a:xfrm>
          <a:prstGeom prst="rect">
            <a:avLst/>
          </a:prstGeom>
          <a:solidFill>
            <a:srgbClr val="54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B6F1086-5BC5-774C-994C-23D0F3C5E644}"/>
              </a:ext>
            </a:extLst>
          </p:cNvPr>
          <p:cNvSpPr/>
          <p:nvPr/>
        </p:nvSpPr>
        <p:spPr>
          <a:xfrm>
            <a:off x="96320" y="146600"/>
            <a:ext cx="900952" cy="685348"/>
          </a:xfrm>
          <a:prstGeom prst="rect">
            <a:avLst/>
          </a:prstGeom>
          <a:noFill/>
          <a:ln w="25400">
            <a:noFill/>
          </a:ln>
        </p:spPr>
        <p:txBody>
          <a:bodyPr wrap="square" lIns="180000" tIns="144000" rIns="180000" bIns="108000">
            <a:spAutoFit/>
          </a:bodyPr>
          <a:lstStyle/>
          <a:p>
            <a:r>
              <a:rPr lang="en-CA" sz="2800" b="1" dirty="0">
                <a:solidFill>
                  <a:schemeClr val="bg1"/>
                </a:solidFill>
                <a:latin typeface="Arial" panose="020B0604020202020204" pitchFamily="34" charset="0"/>
                <a:ea typeface="Calibri" panose="020F0502020204030204" pitchFamily="34" charset="0"/>
                <a:cs typeface="Arial" panose="020B0604020202020204" pitchFamily="34" charset="0"/>
              </a:rPr>
              <a:t>1.0</a:t>
            </a:r>
            <a:endParaRPr lang="en-US" sz="28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ACB9691-BB9F-514F-A2E6-A5889FF217AC}"/>
              </a:ext>
            </a:extLst>
          </p:cNvPr>
          <p:cNvPicPr>
            <a:picLocks noChangeAspect="1"/>
          </p:cNvPicPr>
          <p:nvPr/>
        </p:nvPicPr>
        <p:blipFill>
          <a:blip r:embed="rId3"/>
          <a:stretch>
            <a:fillRect/>
          </a:stretch>
        </p:blipFill>
        <p:spPr>
          <a:xfrm>
            <a:off x="1156690" y="2173657"/>
            <a:ext cx="1712310" cy="1466439"/>
          </a:xfrm>
          <a:prstGeom prst="rect">
            <a:avLst/>
          </a:prstGeom>
        </p:spPr>
      </p:pic>
      <p:sp>
        <p:nvSpPr>
          <p:cNvPr id="16" name="Rectangle 15">
            <a:extLst>
              <a:ext uri="{FF2B5EF4-FFF2-40B4-BE49-F238E27FC236}">
                <a16:creationId xmlns:a16="http://schemas.microsoft.com/office/drawing/2014/main" id="{BF9AE0E5-DEB2-BB4C-9FDC-A90F865EC38E}"/>
              </a:ext>
            </a:extLst>
          </p:cNvPr>
          <p:cNvSpPr/>
          <p:nvPr/>
        </p:nvSpPr>
        <p:spPr>
          <a:xfrm>
            <a:off x="3145110" y="2360174"/>
            <a:ext cx="4562228" cy="1746119"/>
          </a:xfrm>
          <a:prstGeom prst="rect">
            <a:avLst/>
          </a:prstGeom>
        </p:spPr>
        <p:txBody>
          <a:bodyPr wrap="square">
            <a:spAutoFit/>
          </a:bodyPr>
          <a:lstStyle/>
          <a:p>
            <a:pPr lvl="0">
              <a:lnSpc>
                <a:spcPct val="90000"/>
              </a:lnSpc>
              <a:spcAft>
                <a:spcPts val="800"/>
              </a:spcAft>
              <a:buClr>
                <a:srgbClr val="DF2826"/>
              </a:buClr>
              <a:tabLst>
                <a:tab pos="568325" algn="l"/>
              </a:tabLst>
            </a:pPr>
            <a:r>
              <a:rPr lang="en-CA" sz="1400" b="1" dirty="0">
                <a:solidFill>
                  <a:srgbClr val="545759"/>
                </a:solidFill>
                <a:latin typeface="Calibri" panose="020F0502020204030204" pitchFamily="34" charset="0"/>
                <a:ea typeface="Calibri" panose="020F0502020204030204" pitchFamily="34" charset="0"/>
                <a:cs typeface="Times New Roman" panose="02020603050405020304" pitchFamily="18" charset="0"/>
              </a:rPr>
              <a:t>The resource-based tourism sector in Northern Ontario lacks the resources to support an organization that collectively represents the business interests of the sector to government. Nature &amp; Outdoor Tourism Ontario (NOTO) spends a large portion of their time sourcing out funding opportunities to maintain their existence instead of focusing on the needs of the businesses in this sector. </a:t>
            </a:r>
          </a:p>
          <a:p>
            <a:pPr lvl="0">
              <a:lnSpc>
                <a:spcPct val="90000"/>
              </a:lnSpc>
              <a:spcAft>
                <a:spcPts val="800"/>
              </a:spcAft>
              <a:buClr>
                <a:srgbClr val="DF2826"/>
              </a:buClr>
              <a:tabLst>
                <a:tab pos="568325" algn="l"/>
              </a:tabLst>
            </a:pPr>
            <a:endParaRPr lang="en-CA" sz="1400"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35A2295C-38E8-CC4B-98C8-A2CB388ABDCD}"/>
              </a:ext>
            </a:extLst>
          </p:cNvPr>
          <p:cNvSpPr/>
          <p:nvPr/>
        </p:nvSpPr>
        <p:spPr>
          <a:xfrm>
            <a:off x="1156690" y="3975794"/>
            <a:ext cx="6207937" cy="2410916"/>
          </a:xfrm>
          <a:prstGeom prst="rect">
            <a:avLst/>
          </a:prstGeom>
        </p:spPr>
        <p:txBody>
          <a:bodyPr wrap="square">
            <a:spAutoFit/>
          </a:bodyPr>
          <a:lstStyle/>
          <a:p>
            <a:pPr lvl="0">
              <a:spcAft>
                <a:spcPts val="800"/>
              </a:spcAft>
              <a:buClr>
                <a:srgbClr val="DF2826"/>
              </a:buClr>
              <a:tabLst>
                <a:tab pos="568325" algn="l"/>
              </a:tabLst>
            </a:pPr>
            <a:r>
              <a:rPr lang="en-CA" sz="1200" dirty="0">
                <a:solidFill>
                  <a:srgbClr val="545759"/>
                </a:solidFill>
                <a:ea typeface="Calibri" panose="020F0502020204030204" pitchFamily="34" charset="0"/>
                <a:cs typeface="Times New Roman" panose="02020603050405020304" pitchFamily="18" charset="0"/>
              </a:rPr>
              <a:t>Over the past 30 years, resource-based tourism operators have seen drastic cuts in resource allocations reducing revenues and new regulations increasing operating costs. </a:t>
            </a:r>
            <a:r>
              <a:rPr lang="en-CA" sz="1200" dirty="0"/>
              <a:t>Northern Ontario resource based tourism operators requires the assistance of government now more than ever, building capacity within NOTO will create a stronger voice to grow the resource-based tourism industry in Northern Ontario.</a:t>
            </a:r>
            <a:endParaRPr lang="en-CA" sz="1200" dirty="0">
              <a:solidFill>
                <a:srgbClr val="545759"/>
              </a:solidFill>
              <a:ea typeface="Calibri" panose="020F0502020204030204" pitchFamily="34" charset="0"/>
              <a:cs typeface="Times New Roman" panose="02020603050405020304" pitchFamily="18" charset="0"/>
            </a:endParaRPr>
          </a:p>
          <a:p>
            <a:pPr lvl="0">
              <a:spcAft>
                <a:spcPts val="800"/>
              </a:spcAft>
              <a:buClr>
                <a:srgbClr val="DF2826"/>
              </a:buClr>
              <a:tabLst>
                <a:tab pos="568325" algn="l"/>
              </a:tabLst>
            </a:pPr>
            <a:r>
              <a:rPr lang="en-CA" sz="1200" dirty="0">
                <a:solidFill>
                  <a:srgbClr val="545759"/>
                </a:solidFill>
                <a:ea typeface="Calibri" panose="020F0502020204030204" pitchFamily="34" charset="0"/>
                <a:cs typeface="Times New Roman" panose="02020603050405020304" pitchFamily="18" charset="0"/>
              </a:rPr>
              <a:t>NOTO has a long history of providing business supports to resource-based tourism operators. Over the past 90 years NOTO provided support to government through consultation with industry, meaningful dialogue and collaboration in developing policies and regulations that have set the path for the resource-based tourism industry in the North. All of this work to date has been done with resources directly from a portion of the sector itself. In recognition of the need for a strong organization to continue to support a sector that has been severely affected by the pandemic, a path towards long term sustainability needs to be set.</a:t>
            </a:r>
          </a:p>
        </p:txBody>
      </p:sp>
    </p:spTree>
    <p:extLst>
      <p:ext uri="{BB962C8B-B14F-4D97-AF65-F5344CB8AC3E}">
        <p14:creationId xmlns:p14="http://schemas.microsoft.com/office/powerpoint/2010/main" val="383019871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9F4707-922C-5141-9955-D472C3990F3F}"/>
              </a:ext>
            </a:extLst>
          </p:cNvPr>
          <p:cNvSpPr/>
          <p:nvPr/>
        </p:nvSpPr>
        <p:spPr>
          <a:xfrm rot="5400000">
            <a:off x="2912717" y="801404"/>
            <a:ext cx="3191564" cy="72338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FA7146C-483B-8643-BB78-D5B55F7AA557}"/>
              </a:ext>
            </a:extLst>
          </p:cNvPr>
          <p:cNvSpPr/>
          <p:nvPr/>
        </p:nvSpPr>
        <p:spPr>
          <a:xfrm>
            <a:off x="891573" y="2299373"/>
            <a:ext cx="1712310" cy="533542"/>
          </a:xfrm>
          <a:prstGeom prst="rect">
            <a:avLst/>
          </a:prstGeom>
          <a:solidFill>
            <a:srgbClr val="545759"/>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36F36C-A5F7-DA4F-8FD2-F91920856BF1}"/>
              </a:ext>
            </a:extLst>
          </p:cNvPr>
          <p:cNvSpPr/>
          <p:nvPr/>
        </p:nvSpPr>
        <p:spPr>
          <a:xfrm rot="5400000">
            <a:off x="1937759" y="-873252"/>
            <a:ext cx="994507" cy="2741011"/>
          </a:xfrm>
          <a:prstGeom prst="rect">
            <a:avLst/>
          </a:prstGeom>
          <a:solidFill>
            <a:srgbClr val="DF2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3F8DAB3-5530-144A-A6B9-AA5D219CE7F5}"/>
              </a:ext>
            </a:extLst>
          </p:cNvPr>
          <p:cNvSpPr/>
          <p:nvPr/>
        </p:nvSpPr>
        <p:spPr>
          <a:xfrm>
            <a:off x="1225872" y="133153"/>
            <a:ext cx="2741010" cy="746903"/>
          </a:xfrm>
          <a:prstGeom prst="rect">
            <a:avLst/>
          </a:prstGeom>
          <a:noFill/>
          <a:ln w="25400">
            <a:noFill/>
          </a:ln>
        </p:spPr>
        <p:txBody>
          <a:bodyPr wrap="square" lIns="180000" tIns="144000" rIns="180000" bIns="108000">
            <a:spAutoFit/>
          </a:bodyPr>
          <a:lstStyle/>
          <a:p>
            <a:r>
              <a:rPr lang="en-CA" sz="1600" b="1" spc="300" dirty="0">
                <a:solidFill>
                  <a:schemeClr val="bg1"/>
                </a:solidFill>
                <a:latin typeface="Arial" panose="020B0604020202020204" pitchFamily="34" charset="0"/>
                <a:ea typeface="Calibri" panose="020F0502020204030204" pitchFamily="34" charset="0"/>
                <a:cs typeface="Arial" panose="020B0604020202020204" pitchFamily="34" charset="0"/>
              </a:rPr>
              <a:t>LONG TERM CONSIDERATION</a:t>
            </a:r>
            <a:endParaRPr lang="en-US" sz="1600" b="1" spc="300"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E63B070-14D7-6A42-8D60-93ABF1D82175}"/>
              </a:ext>
            </a:extLst>
          </p:cNvPr>
          <p:cNvSpPr/>
          <p:nvPr/>
        </p:nvSpPr>
        <p:spPr>
          <a:xfrm rot="5400000">
            <a:off x="40628" y="-40629"/>
            <a:ext cx="994507" cy="1075766"/>
          </a:xfrm>
          <a:prstGeom prst="rect">
            <a:avLst/>
          </a:prstGeom>
          <a:solidFill>
            <a:srgbClr val="545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B6F1086-5BC5-774C-994C-23D0F3C5E644}"/>
              </a:ext>
            </a:extLst>
          </p:cNvPr>
          <p:cNvSpPr/>
          <p:nvPr/>
        </p:nvSpPr>
        <p:spPr>
          <a:xfrm>
            <a:off x="96320" y="146600"/>
            <a:ext cx="900952" cy="685348"/>
          </a:xfrm>
          <a:prstGeom prst="rect">
            <a:avLst/>
          </a:prstGeom>
          <a:noFill/>
          <a:ln w="25400">
            <a:noFill/>
          </a:ln>
        </p:spPr>
        <p:txBody>
          <a:bodyPr wrap="square" lIns="180000" tIns="144000" rIns="180000" bIns="108000">
            <a:spAutoFit/>
          </a:bodyPr>
          <a:lstStyle/>
          <a:p>
            <a:r>
              <a:rPr lang="en-CA" sz="2800" b="1" dirty="0">
                <a:solidFill>
                  <a:schemeClr val="bg1"/>
                </a:solidFill>
                <a:latin typeface="Arial" panose="020B0604020202020204" pitchFamily="34" charset="0"/>
                <a:ea typeface="Calibri" panose="020F0502020204030204" pitchFamily="34" charset="0"/>
                <a:cs typeface="Arial" panose="020B0604020202020204" pitchFamily="34" charset="0"/>
              </a:rPr>
              <a:t>1.0</a:t>
            </a:r>
            <a:endParaRPr lang="en-US" sz="28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ACB9691-BB9F-514F-A2E6-A5889FF217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01079" y="1310053"/>
            <a:ext cx="999225" cy="855746"/>
          </a:xfrm>
          <a:prstGeom prst="rect">
            <a:avLst/>
          </a:prstGeom>
        </p:spPr>
      </p:pic>
      <p:sp>
        <p:nvSpPr>
          <p:cNvPr id="2" name="Rectangle 1">
            <a:extLst>
              <a:ext uri="{FF2B5EF4-FFF2-40B4-BE49-F238E27FC236}">
                <a16:creationId xmlns:a16="http://schemas.microsoft.com/office/drawing/2014/main" id="{35A2295C-38E8-CC4B-98C8-A2CB388ABDCD}"/>
              </a:ext>
            </a:extLst>
          </p:cNvPr>
          <p:cNvSpPr/>
          <p:nvPr/>
        </p:nvSpPr>
        <p:spPr>
          <a:xfrm>
            <a:off x="1113018" y="3170216"/>
            <a:ext cx="6828581" cy="2872581"/>
          </a:xfrm>
          <a:prstGeom prst="rect">
            <a:avLst/>
          </a:prstGeom>
        </p:spPr>
        <p:txBody>
          <a:bodyPr wrap="square">
            <a:spAutoFit/>
          </a:bodyPr>
          <a:lstStyle/>
          <a:p>
            <a:pPr marL="285750" lvl="0" indent="-285750">
              <a:spcAft>
                <a:spcPts val="800"/>
              </a:spcAft>
              <a:buClr>
                <a:srgbClr val="DF2826"/>
              </a:buClr>
              <a:buFont typeface="Arial" panose="020B0604020202020204" pitchFamily="34" charset="0"/>
              <a:buChar char="•"/>
              <a:tabLst>
                <a:tab pos="568325" algn="l"/>
              </a:tabLst>
            </a:pPr>
            <a:r>
              <a:rPr lang="en-CA" sz="1400" dirty="0">
                <a:solidFill>
                  <a:srgbClr val="545759"/>
                </a:solidFill>
                <a:latin typeface="Calibri" panose="020F0502020204030204" pitchFamily="34" charset="0"/>
                <a:ea typeface="Calibri" panose="020F0502020204030204" pitchFamily="34" charset="0"/>
                <a:cs typeface="Times New Roman" panose="02020603050405020304" pitchFamily="18" charset="0"/>
              </a:rPr>
              <a:t>DNO can play a financial role in strengthening NOTO through project-based product development initiatives. Similar to the annual contractual obligations with Domestic Marketing Organizations to market tourism product in the north, NOTO could play a greater role in pan northern product development initiatives.</a:t>
            </a:r>
          </a:p>
          <a:p>
            <a:pPr marL="285750" lvl="0" indent="-285750">
              <a:spcAft>
                <a:spcPts val="800"/>
              </a:spcAft>
              <a:buClr>
                <a:srgbClr val="DF2826"/>
              </a:buClr>
              <a:buFont typeface="Arial" panose="020B0604020202020204" pitchFamily="34" charset="0"/>
              <a:buChar char="•"/>
              <a:tabLst>
                <a:tab pos="568325" algn="l"/>
              </a:tabLst>
            </a:pPr>
            <a:r>
              <a:rPr lang="en-CA" sz="1400" dirty="0">
                <a:solidFill>
                  <a:srgbClr val="545759"/>
                </a:solidFill>
                <a:latin typeface="Calibri" panose="020F0502020204030204" pitchFamily="34" charset="0"/>
                <a:ea typeface="Calibri" panose="020F0502020204030204" pitchFamily="34" charset="0"/>
                <a:cs typeface="Times New Roman" panose="02020603050405020304" pitchFamily="18" charset="0"/>
              </a:rPr>
              <a:t>The intent is to provide long term sustainable project-based funding opportunities to NOTO that will allow the organization to grow, build capacity and better serve the needs of the tourism industry in the north.</a:t>
            </a:r>
          </a:p>
          <a:p>
            <a:pPr marL="285750" lvl="0" indent="-285750">
              <a:spcAft>
                <a:spcPts val="800"/>
              </a:spcAft>
              <a:buClr>
                <a:srgbClr val="DF2826"/>
              </a:buClr>
              <a:buFont typeface="Arial" panose="020B0604020202020204" pitchFamily="34" charset="0"/>
              <a:buChar char="•"/>
              <a:tabLst>
                <a:tab pos="568325" algn="l"/>
              </a:tabLst>
            </a:pPr>
            <a:r>
              <a:rPr lang="en-CA" sz="1400" dirty="0">
                <a:solidFill>
                  <a:srgbClr val="545759"/>
                </a:solidFill>
                <a:latin typeface="Calibri" panose="020F0502020204030204" pitchFamily="34" charset="0"/>
                <a:ea typeface="Calibri" panose="020F0502020204030204" pitchFamily="34" charset="0"/>
                <a:cs typeface="Times New Roman" panose="02020603050405020304" pitchFamily="18" charset="0"/>
              </a:rPr>
              <a:t>NOTO is within year two of a five year strategic plan, as a starting point, DNO &amp; NOTO review strategic priorities to find synergies for implementation.</a:t>
            </a:r>
          </a:p>
          <a:p>
            <a:pPr marL="285750" lvl="0" indent="-285750">
              <a:spcAft>
                <a:spcPts val="800"/>
              </a:spcAft>
              <a:buClr>
                <a:srgbClr val="DF2826"/>
              </a:buClr>
              <a:buFont typeface="Arial" panose="020B0604020202020204" pitchFamily="34" charset="0"/>
              <a:buChar char="•"/>
              <a:tabLst>
                <a:tab pos="568325" algn="l"/>
              </a:tabLst>
            </a:pPr>
            <a:r>
              <a:rPr lang="en-CA" sz="1400" dirty="0">
                <a:solidFill>
                  <a:srgbClr val="545759"/>
                </a:solidFill>
                <a:latin typeface="Calibri" panose="020F0502020204030204" pitchFamily="34" charset="0"/>
                <a:ea typeface="Calibri" panose="020F0502020204030204" pitchFamily="34" charset="0"/>
                <a:cs typeface="Times New Roman" panose="02020603050405020304" pitchFamily="18" charset="0"/>
              </a:rPr>
              <a:t>DNO to review current product development initiatives to determine if NOTO can lead.</a:t>
            </a:r>
          </a:p>
          <a:p>
            <a:pPr lvl="0">
              <a:spcAft>
                <a:spcPts val="800"/>
              </a:spcAft>
              <a:buClr>
                <a:srgbClr val="DF2826"/>
              </a:buClr>
              <a:tabLst>
                <a:tab pos="568325" algn="l"/>
              </a:tabLst>
            </a:pPr>
            <a:endParaRPr lang="en-CA" sz="1400"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8322DEF5-418D-4047-96DA-5B9F636CB438}"/>
              </a:ext>
            </a:extLst>
          </p:cNvPr>
          <p:cNvSpPr/>
          <p:nvPr/>
        </p:nvSpPr>
        <p:spPr>
          <a:xfrm>
            <a:off x="1124593" y="2405707"/>
            <a:ext cx="1663705" cy="369332"/>
          </a:xfrm>
          <a:prstGeom prst="rect">
            <a:avLst/>
          </a:prstGeom>
        </p:spPr>
        <p:txBody>
          <a:bodyPr wrap="square">
            <a:spAutoFit/>
          </a:bodyPr>
          <a:lstStyle/>
          <a:p>
            <a:pPr lvl="0">
              <a:lnSpc>
                <a:spcPct val="90000"/>
              </a:lnSpc>
              <a:spcAft>
                <a:spcPts val="800"/>
              </a:spcAft>
              <a:buClr>
                <a:srgbClr val="DF2826"/>
              </a:buClr>
              <a:tabLst>
                <a:tab pos="568325" algn="l"/>
              </a:tabLst>
            </a:pPr>
            <a:r>
              <a:rPr lang="en-CA" sz="2000" b="1" spc="300" dirty="0">
                <a:solidFill>
                  <a:schemeClr val="bg1"/>
                </a:solidFill>
                <a:latin typeface="Calibri" panose="020F0502020204030204" pitchFamily="34" charset="0"/>
                <a:ea typeface="Calibri" panose="020F0502020204030204" pitchFamily="34" charset="0"/>
                <a:cs typeface="Times New Roman" panose="02020603050405020304" pitchFamily="18" charset="0"/>
              </a:rPr>
              <a:t>OPTION</a:t>
            </a:r>
            <a:endParaRPr lang="en-CA" sz="2800" b="1" spc="3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AECC5008-F94E-3C4D-8B70-FFDFC76DC57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10464" y="1316215"/>
            <a:ext cx="1181708" cy="886281"/>
          </a:xfrm>
          <a:prstGeom prst="rect">
            <a:avLst/>
          </a:prstGeom>
        </p:spPr>
      </p:pic>
      <p:sp>
        <p:nvSpPr>
          <p:cNvPr id="21" name="Rectangle 20">
            <a:extLst>
              <a:ext uri="{FF2B5EF4-FFF2-40B4-BE49-F238E27FC236}">
                <a16:creationId xmlns:a16="http://schemas.microsoft.com/office/drawing/2014/main" id="{7309BEE5-83A9-DA45-BBDF-CDA708FE180F}"/>
              </a:ext>
            </a:extLst>
          </p:cNvPr>
          <p:cNvSpPr/>
          <p:nvPr/>
        </p:nvSpPr>
        <p:spPr>
          <a:xfrm>
            <a:off x="6270025" y="1570887"/>
            <a:ext cx="370717" cy="535531"/>
          </a:xfrm>
          <a:prstGeom prst="rect">
            <a:avLst/>
          </a:prstGeom>
        </p:spPr>
        <p:txBody>
          <a:bodyPr wrap="square">
            <a:spAutoFit/>
          </a:bodyPr>
          <a:lstStyle/>
          <a:p>
            <a:pPr lvl="0">
              <a:lnSpc>
                <a:spcPct val="90000"/>
              </a:lnSpc>
              <a:spcAft>
                <a:spcPts val="800"/>
              </a:spcAft>
              <a:buClr>
                <a:srgbClr val="DF2826"/>
              </a:buClr>
              <a:tabLst>
                <a:tab pos="568325" algn="l"/>
              </a:tabLst>
            </a:pPr>
            <a:r>
              <a:rPr lang="en-CA" sz="3200" b="1" spc="300" dirty="0">
                <a:solidFill>
                  <a:srgbClr val="545759"/>
                </a:solidFill>
                <a:latin typeface="Calibri" panose="020F0502020204030204" pitchFamily="34" charset="0"/>
                <a:ea typeface="Calibri" panose="020F0502020204030204" pitchFamily="34" charset="0"/>
                <a:cs typeface="Times New Roman" panose="02020603050405020304" pitchFamily="18" charset="0"/>
              </a:rPr>
              <a:t>+</a:t>
            </a:r>
            <a:endParaRPr lang="en-CA" sz="4000" b="1" spc="300" dirty="0">
              <a:solidFill>
                <a:srgbClr val="545759"/>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F6AD0383-E954-074D-BB39-546E9E006DD8}"/>
              </a:ext>
            </a:extLst>
          </p:cNvPr>
          <p:cNvSpPr/>
          <p:nvPr/>
        </p:nvSpPr>
        <p:spPr>
          <a:xfrm>
            <a:off x="729448" y="1484922"/>
            <a:ext cx="4117699" cy="557460"/>
          </a:xfrm>
          <a:prstGeom prst="rect">
            <a:avLst/>
          </a:prstGeom>
          <a:noFill/>
        </p:spPr>
        <p:txBody>
          <a:bodyPr vert="horz" wrap="square" lIns="90000" tIns="90000" rIns="90000" bIns="90000" anchor="t" anchorCtr="0">
            <a:noAutofit/>
          </a:bodyPr>
          <a:lstStyle/>
          <a:p>
            <a:pPr lvl="0">
              <a:lnSpc>
                <a:spcPct val="90000"/>
              </a:lnSpc>
              <a:spcAft>
                <a:spcPts val="800"/>
              </a:spcAft>
              <a:buClr>
                <a:srgbClr val="DF2826"/>
              </a:buClr>
              <a:tabLst>
                <a:tab pos="568325" algn="l"/>
              </a:tabLst>
            </a:pPr>
            <a:r>
              <a:rPr lang="en-CA" b="1" dirty="0">
                <a:solidFill>
                  <a:srgbClr val="545759"/>
                </a:solidFill>
                <a:latin typeface="Arial Black" panose="020B0604020202020204" pitchFamily="34" charset="0"/>
                <a:ea typeface="Calibri" panose="020F0502020204030204" pitchFamily="34" charset="0"/>
                <a:cs typeface="Arial Black" panose="020B0604020202020204" pitchFamily="34" charset="0"/>
              </a:rPr>
              <a:t>Help to Build a Stronger Nature and Outdoor Tourism Ontario</a:t>
            </a:r>
          </a:p>
          <a:p>
            <a:pPr lvl="0">
              <a:lnSpc>
                <a:spcPct val="90000"/>
              </a:lnSpc>
              <a:spcAft>
                <a:spcPts val="800"/>
              </a:spcAft>
              <a:buClr>
                <a:srgbClr val="DF2826"/>
              </a:buClr>
              <a:tabLst>
                <a:tab pos="568325" algn="l"/>
              </a:tabLst>
            </a:pPr>
            <a:endParaRPr lang="en-CA" b="1" dirty="0">
              <a:solidFill>
                <a:srgbClr val="DF2826"/>
              </a:solidFill>
              <a:latin typeface="Arial Black" panose="020B0604020202020204" pitchFamily="34" charset="0"/>
              <a:ea typeface="Calibri" panose="020F0502020204030204" pitchFamily="34" charset="0"/>
              <a:cs typeface="Arial Black" panose="020B0604020202020204" pitchFamily="34" charset="0"/>
            </a:endParaRPr>
          </a:p>
          <a:p>
            <a:pPr lvl="0">
              <a:lnSpc>
                <a:spcPct val="90000"/>
              </a:lnSpc>
              <a:spcAft>
                <a:spcPts val="800"/>
              </a:spcAft>
              <a:buClr>
                <a:srgbClr val="DF2826"/>
              </a:buClr>
              <a:tabLst>
                <a:tab pos="568325" algn="l"/>
              </a:tabLst>
            </a:pPr>
            <a:endParaRPr lang="en-CA" b="1" dirty="0">
              <a:solidFill>
                <a:srgbClr val="DF2826"/>
              </a:solidFill>
              <a:latin typeface="Arial Black" panose="020B0604020202020204" pitchFamily="34" charset="0"/>
              <a:ea typeface="Calibri" panose="020F0502020204030204" pitchFamily="34" charset="0"/>
              <a:cs typeface="Arial Black" panose="020B0604020202020204" pitchFamily="34" charset="0"/>
            </a:endParaRPr>
          </a:p>
          <a:p>
            <a:pPr lvl="0">
              <a:spcAft>
                <a:spcPts val="800"/>
              </a:spcAft>
              <a:buClr>
                <a:srgbClr val="185A7D"/>
              </a:buClr>
              <a:tabLst>
                <a:tab pos="568325" algn="l"/>
              </a:tabLst>
            </a:pPr>
            <a:endParaRPr lang="en-CA" b="1" dirty="0">
              <a:solidFill>
                <a:srgbClr val="545759"/>
              </a:solidFill>
              <a:latin typeface="Arial Black" panose="020B0604020202020204" pitchFamily="34" charset="0"/>
              <a:ea typeface="Calibri" panose="020F0502020204030204" pitchFamily="34" charset="0"/>
              <a:cs typeface="Arial Black" panose="020B0604020202020204" pitchFamily="34" charset="0"/>
            </a:endParaRPr>
          </a:p>
        </p:txBody>
      </p:sp>
    </p:spTree>
    <p:extLst>
      <p:ext uri="{BB962C8B-B14F-4D97-AF65-F5344CB8AC3E}">
        <p14:creationId xmlns:p14="http://schemas.microsoft.com/office/powerpoint/2010/main" val="141663574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F282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bg1">
              <a:lumMod val="95000"/>
            </a:schemeClr>
          </a:solidFill>
          <a:prstDash val="sysDot"/>
        </a:ln>
      </a:spPr>
      <a:bodyPr/>
      <a:lstStyle/>
      <a:style>
        <a:lnRef idx="1">
          <a:schemeClr val="accent1"/>
        </a:lnRef>
        <a:fillRef idx="0">
          <a:schemeClr val="accent1"/>
        </a:fillRef>
        <a:effectRef idx="0">
          <a:schemeClr val="accent1"/>
        </a:effectRef>
        <a:fontRef idx="minor">
          <a:schemeClr val="tx1"/>
        </a:fontRef>
      </a:style>
    </a:lnDef>
    <a:txDef>
      <a:spPr>
        <a:noFill/>
        <a:effectLst/>
      </a:spPr>
      <a:bodyPr wrap="square" rtlCol="0">
        <a:spAutoFit/>
      </a:bodyPr>
      <a:lstStyle>
        <a:defPPr algn="l">
          <a:defRPr sz="4800" b="1" spc="-150" dirty="0" smtClean="0">
            <a:solidFill>
              <a:srgbClr val="DF2826"/>
            </a:solidFill>
            <a:latin typeface="Arial Black" panose="020B0604020202020204" pitchFamily="34" charset="0"/>
            <a:cs typeface="Arial Black"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20661</TotalTime>
  <Words>1443</Words>
  <Application>Microsoft Macintosh PowerPoint</Application>
  <PresentationFormat>On-screen Show (4:3)</PresentationFormat>
  <Paragraphs>145</Paragraphs>
  <Slides>22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Tiina Keranen</dc:creator>
  <cp:lastModifiedBy>Graham Campbell</cp:lastModifiedBy>
  <cp:revision>200</cp:revision>
  <dcterms:created xsi:type="dcterms:W3CDTF">2018-04-06T15:15:59Z</dcterms:created>
  <dcterms:modified xsi:type="dcterms:W3CDTF">2021-05-17T17:46:30Z</dcterms:modified>
</cp:coreProperties>
</file>